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29"/>
  </p:notesMasterIdLst>
  <p:sldIdLst>
    <p:sldId id="256" r:id="rId2"/>
    <p:sldId id="311" r:id="rId3"/>
    <p:sldId id="257" r:id="rId4"/>
    <p:sldId id="285" r:id="rId5"/>
    <p:sldId id="259" r:id="rId6"/>
    <p:sldId id="286" r:id="rId7"/>
    <p:sldId id="261" r:id="rId8"/>
    <p:sldId id="262" r:id="rId9"/>
    <p:sldId id="263" r:id="rId10"/>
    <p:sldId id="264" r:id="rId11"/>
    <p:sldId id="266" r:id="rId12"/>
    <p:sldId id="268" r:id="rId13"/>
    <p:sldId id="270" r:id="rId14"/>
    <p:sldId id="271" r:id="rId15"/>
    <p:sldId id="272" r:id="rId16"/>
    <p:sldId id="273" r:id="rId17"/>
    <p:sldId id="274" r:id="rId18"/>
    <p:sldId id="275" r:id="rId19"/>
    <p:sldId id="276" r:id="rId20"/>
    <p:sldId id="277" r:id="rId21"/>
    <p:sldId id="278" r:id="rId22"/>
    <p:sldId id="279" r:id="rId23"/>
    <p:sldId id="310" r:id="rId24"/>
    <p:sldId id="281" r:id="rId25"/>
    <p:sldId id="282" r:id="rId26"/>
    <p:sldId id="31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63" autoAdjust="0"/>
    <p:restoredTop sz="89184" autoAdjust="0"/>
  </p:normalViewPr>
  <p:slideViewPr>
    <p:cSldViewPr snapToGrid="0">
      <p:cViewPr varScale="1">
        <p:scale>
          <a:sx n="113" d="100"/>
          <a:sy n="113" d="100"/>
        </p:scale>
        <p:origin x="6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5CF052-549D-40E7-888C-55948E9AC74B}" type="datetimeFigureOut">
              <a:rPr lang="en-US" smtClean="0"/>
              <a:t>5/4/23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EEA1C2-F909-41BC-BF8B-FE0CAC88EB33}" type="slidenum">
              <a:rPr lang="en-US" smtClean="0"/>
              <a:t>‹#›</a:t>
            </a:fld>
            <a:endParaRPr lang="en-US"/>
          </a:p>
        </p:txBody>
      </p:sp>
    </p:spTree>
    <p:extLst>
      <p:ext uri="{BB962C8B-B14F-4D97-AF65-F5344CB8AC3E}">
        <p14:creationId xmlns:p14="http://schemas.microsoft.com/office/powerpoint/2010/main" val="463656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a:t>
            </a:fld>
            <a:endParaRPr lang="en-US"/>
          </a:p>
        </p:txBody>
      </p:sp>
    </p:spTree>
    <p:extLst>
      <p:ext uri="{BB962C8B-B14F-4D97-AF65-F5344CB8AC3E}">
        <p14:creationId xmlns:p14="http://schemas.microsoft.com/office/powerpoint/2010/main" val="1164701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sz="1200" dirty="0"/>
              <a:t>The first module is a foundation course on transgender people and public health. </a:t>
            </a:r>
          </a:p>
          <a:p>
            <a:r>
              <a:rPr lang="en-US" sz="1200" dirty="0"/>
              <a:t>The second module discusses healthcare providers’ relationships with their transgender clients. </a:t>
            </a:r>
          </a:p>
          <a:p>
            <a:r>
              <a:rPr lang="en-US" sz="1200" dirty="0"/>
              <a:t>The third module focuses on the psychological and mental health needs common in the transgender community. </a:t>
            </a:r>
          </a:p>
          <a:p>
            <a:r>
              <a:rPr lang="en-US" sz="1200" dirty="0"/>
              <a:t>The fourth module is an overview of hormone replacement therapy for transgender patients. </a:t>
            </a:r>
          </a:p>
          <a:p>
            <a:r>
              <a:rPr lang="en-US" sz="1200" dirty="0"/>
              <a:t>The online modules feature a series of readings, audio recordings, and interactive quizzes which provide immediate feedback on responses</a:t>
            </a:r>
            <a:endParaRPr lang="en-US" dirty="0"/>
          </a:p>
          <a:p>
            <a:endParaRPr lang="en-US" dirty="0"/>
          </a:p>
          <a:p>
            <a:r>
              <a:rPr lang="en-US" dirty="0"/>
              <a:t>ORIGINAL SLIDE</a:t>
            </a:r>
          </a:p>
          <a:p>
            <a:endParaRPr lang="en-US" dirty="0"/>
          </a:p>
          <a:p>
            <a:r>
              <a:rPr lang="en-US" sz="1200" dirty="0"/>
              <a:t>3a. Do healthcare students who complete the Transgender Health Learning Series demonstrate increased perceived competency in working with transgender people?  </a:t>
            </a:r>
          </a:p>
          <a:p>
            <a:r>
              <a:rPr lang="en-US" sz="1200" dirty="0"/>
              <a:t>3b. How do healthcare students who complete the Transgender Health Learning Series perceive their change in competency in working with transgender people?</a:t>
            </a:r>
          </a:p>
          <a:p>
            <a:r>
              <a:rPr lang="en-US" sz="1200" dirty="0"/>
              <a:t>4a. What do healthcare students believe was most helpful or informative about the Transgender Health Learning Series?</a:t>
            </a:r>
          </a:p>
          <a:p>
            <a:r>
              <a:rPr lang="en-US" sz="1200" dirty="0"/>
              <a:t>4b. From the perspective of a healthcare professional, what healthcare students believe could be added to the Transgender Health Learning series to help ensure they have the resources they need to obtain the knowledge, confidence, and competency they need to provide gender-affirming healthcare.</a:t>
            </a:r>
          </a:p>
          <a:p>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11</a:t>
            </a:fld>
            <a:endParaRPr lang="en-US"/>
          </a:p>
        </p:txBody>
      </p:sp>
    </p:spTree>
    <p:extLst>
      <p:ext uri="{BB962C8B-B14F-4D97-AF65-F5344CB8AC3E}">
        <p14:creationId xmlns:p14="http://schemas.microsoft.com/office/powerpoint/2010/main" val="2548543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mixed-methods design is ideal since it draws from the strengths of both quantitative and qualitative methods.  Qualitative data from explanatory sequential mixed methods designs can help elucidate, clarify, and assess the validity of the quantitative data (Fetters et al., 2013).  For example, if hypothetically the quantitative data results indicate a significant improvement in attitudes towards transgender people after taking the Transgender Health Learning Series, yet participants share in interviews that they still feel uncomfortable providing gender-affirming healthcare, the quantitative results alone may not give a clear picture of what participants’ attitudes are or how they were influenced by the training.   Conversely, if the qualitative data analysis is consistent with the results of the quantitative data, researchers can have greater confidence in conclusions drawn from these results (Johnson &amp; Onwuegbuzie, 2004). For example, if the quantitative data indicates a change in attitudes, the qualitative data can elucidate how, why, and in what contexts these attitudes have changed.  The fundamental principle of mixed methods research postulates that when researchers collect multiple forms of data using a variety of research methods and data collection strategies, the resulting combination or mixture of methods is likely to result in a superior research product since mixed-methods draws on the strengths and compensates for the weaknesses of both quantitative and qualitative methods .</a:t>
            </a:r>
          </a:p>
          <a:p>
            <a:endParaRPr lang="en-US" dirty="0"/>
          </a:p>
          <a:p>
            <a:endParaRPr lang="en-US" dirty="0"/>
          </a:p>
          <a:p>
            <a:endParaRPr lang="en-US" dirty="0"/>
          </a:p>
          <a:p>
            <a:r>
              <a:rPr lang="en-US" dirty="0"/>
              <a:t>NOTES</a:t>
            </a:r>
          </a:p>
          <a:p>
            <a:endParaRPr lang="en-US" dirty="0"/>
          </a:p>
          <a:p>
            <a:r>
              <a:rPr lang="en-US" sz="1200" dirty="0"/>
              <a:t>Instrumentation Details: </a:t>
            </a:r>
            <a:r>
              <a:rPr lang="en-US" sz="1200" kern="1200" dirty="0">
                <a:solidFill>
                  <a:schemeClr val="tx1"/>
                </a:solidFill>
                <a:effectLst/>
                <a:latin typeface="+mn-lt"/>
                <a:ea typeface="+mn-ea"/>
                <a:cs typeface="+mn-cs"/>
              </a:rPr>
              <a:t>Sample items from the survey include the following:</a:t>
            </a:r>
          </a:p>
          <a:p>
            <a:r>
              <a:rPr lang="en-US" sz="1200" kern="1200" dirty="0">
                <a:solidFill>
                  <a:schemeClr val="tx1"/>
                </a:solidFill>
                <a:effectLst/>
                <a:latin typeface="+mn-lt"/>
                <a:ea typeface="+mn-ea"/>
                <a:cs typeface="+mn-cs"/>
              </a:rPr>
              <a:t> I would feel comfortable having a transgender person into my home for a meal.</a:t>
            </a:r>
          </a:p>
          <a:p>
            <a:r>
              <a:rPr lang="en-US" sz="1200" kern="1200" dirty="0">
                <a:solidFill>
                  <a:schemeClr val="tx1"/>
                </a:solidFill>
                <a:effectLst/>
                <a:latin typeface="+mn-lt"/>
                <a:ea typeface="+mn-ea"/>
                <a:cs typeface="+mn-cs"/>
              </a:rPr>
              <a:t> I would be comfortable being in a group of transgender individuals.</a:t>
            </a:r>
          </a:p>
          <a:p>
            <a:r>
              <a:rPr lang="en-US" sz="1200" kern="1200" dirty="0">
                <a:solidFill>
                  <a:schemeClr val="tx1"/>
                </a:solidFill>
                <a:effectLst/>
                <a:latin typeface="+mn-lt"/>
                <a:ea typeface="+mn-ea"/>
                <a:cs typeface="+mn-cs"/>
              </a:rPr>
              <a:t> I would be uncomfortable if my boss was transgender. </a:t>
            </a:r>
          </a:p>
          <a:p>
            <a:r>
              <a:rPr lang="en-US" sz="1200" kern="1200" dirty="0">
                <a:solidFill>
                  <a:schemeClr val="tx1"/>
                </a:solidFill>
                <a:effectLst/>
                <a:latin typeface="+mn-lt"/>
                <a:ea typeface="+mn-ea"/>
                <a:cs typeface="+mn-cs"/>
              </a:rPr>
              <a:t> I would feel uncomfortable working closely with a transgender person in my workplace (Kanamori et al., 2016).</a:t>
            </a:r>
          </a:p>
          <a:p>
            <a:r>
              <a:rPr lang="en-US" sz="1200" kern="1200" dirty="0">
                <a:solidFill>
                  <a:schemeClr val="tx1"/>
                </a:solidFill>
                <a:effectLst/>
                <a:latin typeface="+mn-lt"/>
                <a:ea typeface="+mn-ea"/>
                <a:cs typeface="+mn-cs"/>
              </a:rPr>
              <a:t>The TABS was validated with exploratory factor analysis (EFA) on a sample of 295 American adults consisting of 55.3 % female and 44.7 % male, ranging in age from 18 to 75 years with a mean age of 36.6 (SD = 11.9).  Results of the EFA produced a three-factor solution accounting for 74.5% of the variance with an excellent Cronbach’s alpha internal consistency reliability of .97 (Kanamori et al., 2016). The three factors that emerged from the EFA were Interpersonal Comfort, Sex Gender Beliefs, and Human Value  The Cronbach’s Alpha internal consistency reliability for each of the three factors was also excellent, .97, .95, and .94 respectively (Kanamori et al., 2016).   Kanamori et al. (2016) further validated the TABS by conducting a confirmatory factor analysis (CFA) with a sample of 238 American adults consisting of 55.5 % female and 44.5 % male, ranging in age from 19 to 66 years with a mean age of 33 (SD = 10.3).   The CFA results confirmed an adequate model fit for the TABS χ2(</a:t>
            </a:r>
            <a:r>
              <a:rPr lang="en-US" sz="1200" kern="1200" dirty="0" err="1">
                <a:solidFill>
                  <a:schemeClr val="tx1"/>
                </a:solidFill>
                <a:effectLst/>
                <a:latin typeface="+mn-lt"/>
                <a:ea typeface="+mn-ea"/>
                <a:cs typeface="+mn-cs"/>
              </a:rPr>
              <a:t>df</a:t>
            </a:r>
            <a:r>
              <a:rPr lang="en-US" sz="1200" kern="1200" dirty="0">
                <a:solidFill>
                  <a:schemeClr val="tx1"/>
                </a:solidFill>
                <a:effectLst/>
                <a:latin typeface="+mn-lt"/>
                <a:ea typeface="+mn-ea"/>
                <a:cs typeface="+mn-cs"/>
              </a:rPr>
              <a:t> = 37, p &lt; .001) = 897.02, RMSEA = .07 (90 % CI .07–.08), CFI = .94, TLI = .93, and SRMR = .05.(Kanamori et al., 2016).</a:t>
            </a:r>
          </a:p>
          <a:p>
            <a:r>
              <a:rPr lang="en-US" sz="1200" b="1" i="1" kern="1200" dirty="0">
                <a:solidFill>
                  <a:schemeClr val="tx1"/>
                </a:solidFill>
                <a:effectLst/>
                <a:latin typeface="+mn-lt"/>
                <a:ea typeface="+mn-ea"/>
                <a:cs typeface="+mn-cs"/>
              </a:rPr>
              <a:t>Transgender Clinical Competency Scale (TCCS)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The TCCS is a 22 item Likert scale survey is designed to measure perceived clinical competency with transgender clients (Gonzalez, 2020). Sample items from the survey include the following:</a:t>
            </a:r>
          </a:p>
          <a:p>
            <a:r>
              <a:rPr lang="en-US" sz="1200" kern="1200" dirty="0">
                <a:solidFill>
                  <a:schemeClr val="tx1"/>
                </a:solidFill>
                <a:effectLst/>
                <a:latin typeface="+mn-lt"/>
                <a:ea typeface="+mn-ea"/>
                <a:cs typeface="+mn-cs"/>
              </a:rPr>
              <a:t> I am intentional on being up to date on research discussing the most recent treatment approaches to utilize with transgender clients.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I believe it is important to take part in advocacy work in order to help the transgender population access resources.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Throughout my clinical education I feel I received adequate clinical training and supervision to work with transgender clients.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I feel competent to assess a person who is transgender in a therapeutic setting and provide ethical, competent care (Gonzalez, 2020).</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TCCS was validated with exploratory factor analysis (EFA) on a sample of 235 Licensed and Marriage Family Therapists. Results of the EFA produced a three-factor solution accounting for 64% of the variance with an excellent Cronbach’s alpha internal consistency reliability of .91 (Gonzalez, 2020). The three factors that emerged from the EFA were Clinical Preparedness, Attitudinal Awareness, and Basic Knowledge. The Cronbach’s Alpha internal consistency reliability for each of the three factors was good: .83, .79, and .90 respectively (Gonzalez, 2020).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From prior slide: </a:t>
            </a:r>
            <a:r>
              <a:rPr lang="en-US" sz="1200" kern="1200" dirty="0">
                <a:solidFill>
                  <a:schemeClr val="tx1"/>
                </a:solidFill>
                <a:effectLst/>
                <a:latin typeface="+mn-lt"/>
                <a:ea typeface="+mn-ea"/>
                <a:cs typeface="+mn-cs"/>
              </a:rPr>
              <a:t>The qualitative portion of the study will utilize a basic qualitative design utilizing minority stress theory as a framework for understanding the survey data.</a:t>
            </a:r>
            <a:r>
              <a:rPr lang="en-US" dirty="0">
                <a:effectLst/>
              </a:rPr>
              <a:t> </a:t>
            </a:r>
            <a:r>
              <a:rPr lang="en-US" sz="1200" kern="1200" dirty="0">
                <a:solidFill>
                  <a:schemeClr val="tx1"/>
                </a:solidFill>
                <a:effectLst/>
                <a:latin typeface="+mn-lt"/>
                <a:ea typeface="+mn-ea"/>
                <a:cs typeface="+mn-cs"/>
              </a:rPr>
              <a:t>The focus group will be facilitated using a semi-structured interview guide with similar questions as the open-ended questions listed above with possible additional questions that may be inspired by what the survey data reveals.  The reason for conducting the interviews is that having a customized conversation based on what each participant shares will elicit richer qualitative data than written open-ended questions alone.  It is also anticipated that some participants might either skip the open-ended written questions or write brief non-informative answers.  The best way to ensure rich, meaningful qualitative data is to have conversations with participants.</a:t>
            </a:r>
          </a:p>
          <a:p>
            <a:endParaRPr lang="en-US" sz="1200" kern="1200" dirty="0">
              <a:solidFill>
                <a:schemeClr val="tx1"/>
              </a:solidFill>
              <a:effectLst/>
              <a:latin typeface="+mn-lt"/>
              <a:ea typeface="+mn-ea"/>
              <a:cs typeface="+mn-cs"/>
            </a:endParaRPr>
          </a:p>
          <a:p>
            <a:endParaRPr lang="en-US" dirty="0"/>
          </a:p>
          <a:p>
            <a:r>
              <a:rPr lang="en-US" dirty="0"/>
              <a:t>ORIGINAL</a:t>
            </a:r>
          </a:p>
          <a:p>
            <a:endParaRPr lang="en-US" dirty="0"/>
          </a:p>
          <a:p>
            <a:pPr>
              <a:lnSpc>
                <a:spcPct val="100000"/>
              </a:lnSpc>
            </a:pPr>
            <a:r>
              <a:rPr lang="en-US" sz="1200" dirty="0"/>
              <a:t>Three Dependent Variables:</a:t>
            </a:r>
          </a:p>
          <a:p>
            <a:pPr>
              <a:lnSpc>
                <a:spcPct val="100000"/>
              </a:lnSpc>
            </a:pPr>
            <a:r>
              <a:rPr lang="en-US" sz="1200" dirty="0"/>
              <a:t>1. Attitudes towards transgender people was measured by the Transgender Attitudes and Belief Scale (TABS), a 29 item Likert scale designed to measure general attitudes toward the transgender community (Kanamori et al., 2016). </a:t>
            </a:r>
          </a:p>
          <a:p>
            <a:pPr>
              <a:lnSpc>
                <a:spcPct val="100000"/>
              </a:lnSpc>
            </a:pPr>
            <a:r>
              <a:rPr lang="en-US" sz="1200" dirty="0"/>
              <a:t>2. Perceived competency in working with transgender and gender-diverse people was measured by the Transgender Clinical Competency Scale (TCCS), a Likert scale designed to measure perceived clinical competency with transgender clients (Gonzalez, 2020). </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12</a:t>
            </a:fld>
            <a:endParaRPr lang="en-US"/>
          </a:p>
        </p:txBody>
      </p:sp>
    </p:spTree>
    <p:extLst>
      <p:ext uri="{BB962C8B-B14F-4D97-AF65-F5344CB8AC3E}">
        <p14:creationId xmlns:p14="http://schemas.microsoft.com/office/powerpoint/2010/main" val="377993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dirty="0"/>
              <a:t>A significant majority (80.7%) of the 31 study participants identified as women, with one of these participants identifying as a transgender woman. None of the participants who identified as men identified as transgender men. All participants identified as either men or women; no participants identified as gender nonbinary. This gender demographic appears to be consistent with the Spring 2023 demographics of the NAU nursing and physician assistant programs. According to the NAU Institutional Research Analysis website (Northern Arizona University, 2023), 85.3% of students enrolled in the NAU School of Nursing and 71.5% of students enrolled in the NAU School of physician assistant studies in Spring 2023 identified as women.  </a:t>
            </a:r>
          </a:p>
          <a:p>
            <a:r>
              <a:rPr lang="en-US" dirty="0"/>
              <a:t>Most participants identified as White at 63.3% or Hispanic/Latino at 20%. The race/ethnicity demographics appear to be similar to the Spring 2023 demographics of the NAU nursing and physician assistant programs. According to the NAU Institutional Research Analysis website (Northern Arizona University, 2023), 51% of students enrolled in the NAU School of Nursing and 56.8% of students enrolled in the NAU School of physician assistant studies in the Spring 2023 semester identified as White, while 31.8% of nursing students and 29.3% of physician assistant students identified as Hispanic/Latino. With respect to age, most participants (45.2%) were in the 18-24 age range, followed by the 25-29 age range (22.6%). None of the participants were aged 60 or older. Regarding sexual orientation, 64.5% of the participants identified as straight, and 35.5% identified as part of the LGBTQ population, either gay or lesbian, bisexual, pansexual, or heteroflexible. All of the participants reported having met a transgender person. In addition, 37% reported having a transgender friend, 41.9% reported having a transgender coworker, supervisor, or classmate, and 48.3% reported having a transgender friend or family member. Also, 35.4% had studied transgender health prior to participating in this study.</a:t>
            </a:r>
          </a:p>
          <a:p>
            <a:r>
              <a:rPr lang="en-US" dirty="0"/>
              <a:t>A series of ANOVAs conducted on each demographic variable tested for significant differences in any of the three dependent variables (Attitude, Knowledge, and Perceived Competency) over both levels of the independent variable (pre-test vs. post-test). With one minor exception, the ANOVAs indicated no significant differences in any of the demographic variables. The one minor exception to this result was the dependent variable of Perceived Competency at the pre-test level, which indicated a significant difference (p = .045). The two demographic variables that were significantly different were sexual orientation (p = .048) and race/ethnicity (p = .045). Gay/lesbian participants, on average, scored the highest on the Perceived Competency measure at the pre-test level (N = 4, Mean = 125), followed by bisexual/pansexual participants (N = 7, Mean = 113), and heterosexual participants (N = 20, Mean = 104). African-American participants, on average, scored the highest (N = 2, Mean = 129), followed by one Asian participant who scored 128, then by biracial participants (N = 2, Mean = 113), followed by White participants (N = 19 Mean = 108), and finally Hispanic/Latino participants (N = 7 Mean =101). These results should be considered in light of the uneven number of participants in the different groups.  Furthermore, there were no statistically significant differences between the groups in Perceived Competency at the post-test level. Given that there were no other differences between the demographic groups, including any of the demographic variables as a covariate was deemed unnecessary. Demographics were not a factor in the results of the study; therefore, a repeated measures MANOVA was the most appropriate statistical measure.</a:t>
            </a:r>
          </a:p>
          <a:p>
            <a:endParaRPr lang="en-US" dirty="0"/>
          </a:p>
          <a:p>
            <a:r>
              <a:rPr lang="en-US" dirty="0"/>
              <a:t>ORIGINAL</a:t>
            </a:r>
          </a:p>
          <a:p>
            <a:endParaRPr lang="en-US" dirty="0"/>
          </a:p>
          <a:p>
            <a:pPr lvl="0"/>
            <a:r>
              <a:rPr lang="en-US" dirty="0"/>
              <a:t>Thirty-one Northern Arizona University nursing and physician assistant (PA) students completed the study. Informed consent and pretest posttest measurements, except for the CBA, were administered in Qualtrics.</a:t>
            </a:r>
          </a:p>
          <a:p>
            <a:pPr lvl="0"/>
            <a:r>
              <a:rPr lang="en-US" dirty="0"/>
              <a:t>Participants signed the informed consent on Qualtrics, completed a demographic form and two pretest measurements, were directed to a website that hosted the Transgender Health Learning Series (THLS) training, completed the CBA pretest, completed the training, completed the CBA posttest, returned to Qualtrics, completed the two posttest measurements, and answered open-ended questions about their knowledge, attitudes, perceived competency, and training feedback.</a:t>
            </a:r>
          </a:p>
          <a:p>
            <a:pPr lvl="0"/>
            <a:r>
              <a:rPr lang="en-US" dirty="0"/>
              <a:t>Twenty-one of the participants volunteered to complete a 20–30-minute Zoom interview. I used a semi-structured interview guide which asked participants to expand on their responses to the open-ended questions. The interview conversation was customized based on participants’ initial responses.</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13</a:t>
            </a:fld>
            <a:endParaRPr lang="en-US"/>
          </a:p>
        </p:txBody>
      </p:sp>
    </p:spTree>
    <p:extLst>
      <p:ext uri="{BB962C8B-B14F-4D97-AF65-F5344CB8AC3E}">
        <p14:creationId xmlns:p14="http://schemas.microsoft.com/office/powerpoint/2010/main" val="12607501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validity of the data will be verified through the process of member checking.  Member checking empowers research participants to help guide the interpretation of research findings by providing feedback on the accuracy and credibility of preliminary interpretations of the interview data (Creswell, 2006).  Participants will have the opportunity to review the preliminary data analysis and make corrections, clarifications, and elaborations. </a:t>
            </a:r>
            <a:r>
              <a:rPr lang="en-US" sz="1200" dirty="0"/>
              <a:t>In qualitative research, the research process cannot be completely separated from the researcher herself therefore, I understand that my voice and perspective will be part of the analytic process along with the voice and perspectives of my research participants.  To help ensure my qualitative data analysis is credible and trustworthy, I will need to be reflexive by engaging in critical self-reflection of my perspectives, interpretations, and potential biases as I am engaging in qualitative data analysis (Schwandt, 2015).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As a reflexive qualitative researcher, I will be attentive and conscious of how my own cultural, social, and political identities guide my perceptions of the participants in my research and my perspectives and interpretations of the data I am analyzing (Patton, 2015).  In addition, throughout the data analytic process, I will be continuously and proactively seeking alternative explanations for the interpretations I am making to the qualitative data and will give the data that support alternative explanations equal, if not greater weight than the data that support my original interpretations (Patton, 2015).</a:t>
            </a:r>
            <a:endParaRPr lang="en-US" sz="1200" kern="1200" dirty="0">
              <a:solidFill>
                <a:schemeClr val="tx1"/>
              </a:solidFill>
              <a:effectLst/>
              <a:latin typeface="+mn-lt"/>
              <a:ea typeface="+mn-ea"/>
              <a:cs typeface="+mn-cs"/>
            </a:endParaRPr>
          </a:p>
          <a:p>
            <a:endParaRPr lang="en-US" dirty="0"/>
          </a:p>
          <a:p>
            <a:r>
              <a:rPr lang="en-US" dirty="0"/>
              <a:t>ORIGINAL</a:t>
            </a:r>
          </a:p>
          <a:p>
            <a:pPr lvl="0">
              <a:lnSpc>
                <a:spcPct val="100000"/>
              </a:lnSpc>
            </a:pPr>
            <a:r>
              <a:rPr lang="en-US" dirty="0"/>
              <a:t>Repeated Measures MANOVA statistical analysis followed by univariate ANOVAs.  The multivariate effect for the within-subject factor Time was significant </a:t>
            </a:r>
            <a:r>
              <a:rPr lang="en-US" i="1" dirty="0"/>
              <a:t>Wilk’s </a:t>
            </a:r>
            <a:r>
              <a:rPr lang="en-US" dirty="0"/>
              <a:t>𝛬 = .136 </a:t>
            </a:r>
            <a:r>
              <a:rPr lang="en-US" i="1" dirty="0"/>
              <a:t>F</a:t>
            </a:r>
            <a:r>
              <a:rPr lang="en-US" dirty="0"/>
              <a:t> (3, 25) = 53.04, </a:t>
            </a:r>
            <a:r>
              <a:rPr lang="en-US" i="1" dirty="0"/>
              <a:t>p</a:t>
            </a:r>
            <a:r>
              <a:rPr lang="en-US" dirty="0"/>
              <a:t> &lt; .001, η2 = .864, indicating there were significant differences among the pre-test and post-test time points for the dependent variables Attitude, Knowledge, and Perceived Competency. The multivariate η2 based on Wilk's 𝛬 explained approximately 86% of the variance in the dependent variables among the pre-test and post-test time points (η2= .864).</a:t>
            </a:r>
          </a:p>
          <a:p>
            <a:pPr lvl="0">
              <a:lnSpc>
                <a:spcPct val="100000"/>
              </a:lnSpc>
            </a:pPr>
            <a:r>
              <a:rPr lang="en-US" dirty="0"/>
              <a:t>Univariate ANOVAs were conducted on each dependent variable as a follow-up to finding a significant multivariate effect. A repeated measures analysis of variance (ANOVA) with one within-subjects factor was conducted to determine whether significant differences exist among the pre-test and post-test time points for each dependent variable. The results were examined based on an alpha of .001. </a:t>
            </a:r>
          </a:p>
        </p:txBody>
      </p:sp>
      <p:sp>
        <p:nvSpPr>
          <p:cNvPr id="4" name="Slide Number Placeholder 3"/>
          <p:cNvSpPr>
            <a:spLocks noGrp="1"/>
          </p:cNvSpPr>
          <p:nvPr>
            <p:ph type="sldNum" sz="quarter" idx="5"/>
          </p:nvPr>
        </p:nvSpPr>
        <p:spPr/>
        <p:txBody>
          <a:bodyPr/>
          <a:lstStyle/>
          <a:p>
            <a:fld id="{0DEEA1C2-F909-41BC-BF8B-FE0CAC88EB33}" type="slidenum">
              <a:rPr lang="en-US" smtClean="0"/>
              <a:t>14</a:t>
            </a:fld>
            <a:endParaRPr lang="en-US"/>
          </a:p>
        </p:txBody>
      </p:sp>
    </p:spTree>
    <p:extLst>
      <p:ext uri="{BB962C8B-B14F-4D97-AF65-F5344CB8AC3E}">
        <p14:creationId xmlns:p14="http://schemas.microsoft.com/office/powerpoint/2010/main" val="441615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a:t>
            </a:r>
          </a:p>
          <a:p>
            <a:endParaRPr lang="en-US" dirty="0"/>
          </a:p>
          <a:p>
            <a:pPr marL="0" marR="0" indent="45720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Coding and Theming Process:</a:t>
            </a:r>
            <a:r>
              <a:rPr lang="en-US" sz="1200" dirty="0">
                <a:effectLst/>
                <a:latin typeface="Times New Roman" panose="02020603050405020304" pitchFamily="18" charset="0"/>
                <a:ea typeface="Times New Roman" panose="02020603050405020304" pitchFamily="18" charset="0"/>
              </a:rPr>
              <a:t> Utilizing the analytical process of structural and concept coding (Saldana, 2021), I created four structural codes based on research questions 1b, 3b, 4a, and 4b; The four structural codes were: </a:t>
            </a:r>
          </a:p>
          <a:p>
            <a:pPr marL="0" marR="0" indent="45720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  Attitudes and attitude change about providing gender-affirming healthcare.</a:t>
            </a:r>
            <a:endParaRPr lang="en-US" sz="1200" dirty="0">
              <a:effectLst/>
              <a:latin typeface="Times New Roman" panose="02020603050405020304" pitchFamily="18" charset="0"/>
              <a:ea typeface="Times New Roman" panose="02020603050405020304" pitchFamily="18" charset="0"/>
            </a:endParaRPr>
          </a:p>
          <a:p>
            <a:pPr marL="0" marR="0" indent="45720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Perceived competency or confidence.</a:t>
            </a:r>
            <a:endParaRPr lang="en-US" sz="1200" dirty="0">
              <a:effectLst/>
              <a:latin typeface="Times New Roman" panose="02020603050405020304" pitchFamily="18" charset="0"/>
              <a:ea typeface="Times New Roman" panose="02020603050405020304" pitchFamily="18" charset="0"/>
            </a:endParaRPr>
          </a:p>
          <a:p>
            <a:pPr marL="0" marR="0" indent="45720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 Training effectiveness: What participants learned.</a:t>
            </a:r>
            <a:endParaRPr lang="en-US" sz="1200" dirty="0">
              <a:effectLst/>
              <a:latin typeface="Times New Roman" panose="02020603050405020304" pitchFamily="18" charset="0"/>
              <a:ea typeface="Times New Roman" panose="02020603050405020304" pitchFamily="18" charset="0"/>
            </a:endParaRPr>
          </a:p>
          <a:p>
            <a:pPr marL="0" marR="0" indent="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        Suggestions for improvement or expansion of the training.</a:t>
            </a:r>
            <a:endParaRPr lang="en-US" sz="1200" dirty="0">
              <a:effectLst/>
              <a:latin typeface="Times New Roman" panose="02020603050405020304" pitchFamily="18" charset="0"/>
              <a:ea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During the second cycle coding process, or theming the data,(Saldana, 2021).  I analyzed the data coded during the first cycle and looked for patterns to develop clusters of meaning, or themes (Saldana, 2021) to help make sense of the quantitative data, address each of the research questions, and provide valuable practical insights to inform further action (Patton, 2015).   Ideas for further action include, but are not limited to, future research, enhancements to the THLS training, and adapting the THLS training in university curriculum for healthcare students and continuing education curriculum for healthcare professionals.  </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15</a:t>
            </a:fld>
            <a:endParaRPr lang="en-US"/>
          </a:p>
        </p:txBody>
      </p:sp>
    </p:spTree>
    <p:extLst>
      <p:ext uri="{BB962C8B-B14F-4D97-AF65-F5344CB8AC3E}">
        <p14:creationId xmlns:p14="http://schemas.microsoft.com/office/powerpoint/2010/main" val="2662192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dirty="0"/>
              <a:t>Theme: Limited Prior Training/Call to Include Gender Affirming Care in Curriculum:  </a:t>
            </a:r>
          </a:p>
          <a:p>
            <a:r>
              <a:rPr lang="en-US" dirty="0"/>
              <a:t>Relevant study variables related to theme:  Knowledge, Attitudes:</a:t>
            </a:r>
          </a:p>
          <a:p>
            <a:r>
              <a:rPr lang="en-US" dirty="0"/>
              <a:t>Most of the participants reported having limited to no training in transgender health prior to the THLS training.   Almost all the participants who did report having in depth prior transgender health training completed the training outside of the university setting.  One exception was a physician assistant (PA) student participant who had a rotation with a transgender woman internal medicine physician.  “It was fascinating; nothing in the PA curriculum... had a lot of good conversations with her; personal and professional... worked on gender-affirming care and other medical needs.  I loved how the doctor explained the effects of testosterone; she used good analogies.”  </a:t>
            </a:r>
          </a:p>
          <a:p>
            <a:r>
              <a:rPr lang="en-US" dirty="0"/>
              <a:t> None of the other participants reported having in depth training or clinical supervision in gender-affirming care in the university setting; however, several participants received training outside of the university setting.  One participant volunteered at Planned Parenthood, “They had a pretty decent focus on how to improve care in the transgender population. So, I did get formal education there, which was appreciated.”  </a:t>
            </a:r>
          </a:p>
          <a:p>
            <a:r>
              <a:rPr lang="en-US" dirty="0"/>
              <a:t>Multiple PA student participants shared that they had a transgender woman librarian guest speak in their classes; however, it was just a basic overview.  A participant shared, “It was one lecture and it lumped all, LGBTQ, transgender, all of it together.  And it was really more about these things you might not </a:t>
            </a:r>
            <a:r>
              <a:rPr lang="en-US" dirty="0" err="1"/>
              <a:t>wanna</a:t>
            </a:r>
            <a:r>
              <a:rPr lang="en-US" dirty="0"/>
              <a:t> say. How to introduce yourself... “Hi, my name is.. my pronouns are she/her. Statistics, a couple things but nothing on the basics of transitioning.  We talked about trans men needing cervical cancer screens.”   Another participant shared, “Classes are just geared toward being respectful and keeping an open mind but not really how care is different for someone who is transitioning or how I can provide them care…And I feel like the information that I find useful for how I would apply it hasn’t really been talked about.  We don’t have any courses geared toward transgender like transition.”</a:t>
            </a:r>
          </a:p>
          <a:p>
            <a:r>
              <a:rPr lang="en-US" dirty="0"/>
              <a:t>Multiple nursing students reported having no transgender health prior training, not even from a guest lecturer.  One nursing student shared, “It (gender affirming healthcare) is not discussed in class, nor have I seen it in practice.  This isn’t something we get taught and I haven’t had the opportunity to see what gender-affirming care looks like.”  Another nursing student expressed frustration about having no specific training in class or clinicals, ...”nothing to prepare me to be a good nurse for these individuals.”</a:t>
            </a:r>
          </a:p>
          <a:p>
            <a:r>
              <a:rPr lang="en-US" dirty="0"/>
              <a:t>Multiple participants shared that they were frustrated that they were not provided transgender health training and believe that transgender health education needs to be incorporated as a regular part of their university curriculum or continuing education.  A nursing student participant shared, “It’s honestly upsetting how little I know about the topic and their experience when I am in charge of their care and comfort.  It is abundantly clear that there needs to be more and better transgender education in schools worldwide.” A PA student participant shared that THLS should be included “in hospital training and any medical setting. I think that it is a part of medicine that is not widely accepted and (not providing gender-affirming care) can lead to adverse effects in the transgender community.”  Other participant quotes included, “My biggest thing is we need to include gender-affirming care in nursing…. I think it would just be so beneficial.”  “There should be a class dedicated to transgender health, should also be integrated with everything else so we can all help these people.”  “I’d like (THLS) standardized across the board. Put in the nursing curriculum.  Good mandatory baseline education.”  “I would be very happy if this was part of our required nursing curriculum... I know that many people currently in healthcare don’t really understand these topics, so I think teaching them while we are still in school is essential.”</a:t>
            </a:r>
          </a:p>
          <a:p>
            <a:r>
              <a:rPr lang="en-US" dirty="0"/>
              <a:t>	This theme is related to the dependent variables’ knowledge and attitudes. Multiple participants shared about their lack of knowledge about transgender health and a desire to learn more.  The enthusiasm expressed about desiring transgender health to be part of the required curriculum is indicative of intrinsic motivation to learn about gender-affirming healthcare, and intrinsic motivation stems from positive attitudes. </a:t>
            </a:r>
          </a:p>
          <a:p>
            <a:endParaRPr lang="en-US" dirty="0"/>
          </a:p>
          <a:p>
            <a:r>
              <a:rPr lang="en-US" dirty="0"/>
              <a:t>ORIGINAL</a:t>
            </a:r>
          </a:p>
          <a:p>
            <a:endParaRPr lang="en-US" dirty="0"/>
          </a:p>
          <a:p>
            <a:pPr marL="0" marR="0" indent="45720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Theme: Limited Prior Training/Call to Include Transgende</a:t>
            </a:r>
            <a:r>
              <a:rPr lang="en-US" sz="1200" b="1" dirty="0">
                <a:latin typeface="Times New Roman" panose="02020603050405020304" pitchFamily="18" charset="0"/>
                <a:ea typeface="Times New Roman" panose="02020603050405020304" pitchFamily="18" charset="0"/>
                <a:cs typeface="Times New Roman" panose="02020603050405020304" pitchFamily="18" charset="0"/>
              </a:rPr>
              <a:t>r</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Health in University Curriculum: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200000"/>
              </a:lnSpc>
              <a:spcBef>
                <a:spcPts val="0"/>
              </a:spcBef>
              <a:spcAft>
                <a:spcPts val="0"/>
              </a:spcAft>
              <a:buNone/>
            </a:pPr>
            <a:r>
              <a:rPr lang="en-US" sz="1200" u="sng" dirty="0">
                <a:effectLst/>
                <a:latin typeface="Times New Roman" panose="02020603050405020304" pitchFamily="18" charset="0"/>
                <a:ea typeface="Times New Roman" panose="02020603050405020304" pitchFamily="18" charset="0"/>
                <a:cs typeface="Times New Roman" panose="02020603050405020304" pitchFamily="18" charset="0"/>
              </a:rPr>
              <a:t>Relevant study variables related to theme:  Knowledge, Attitudes: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Most of the participants reported having limited to no training in transgender health prior to the THLS training.   Almost all the participants who did report having in depth prior transgender health training completed the training outside of the university setting. </a:t>
            </a: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One nursing student shared, </a:t>
            </a: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“It (gender affirming healthcare) is not discussed in class, nor have I seen it in practice.  This isn’t something we get taught and I haven’t had the opportunity to see what gender-affirming care looks like.”  </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Another nursing student expressed frustration about having no specific training in class or clinicals, ...”</a:t>
            </a: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nothing to prepare me to be a good nurse for these individuals.”</a:t>
            </a: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Multiple participants </a:t>
            </a:r>
            <a:r>
              <a:rPr lang="en-US" sz="1200" dirty="0">
                <a:latin typeface="Times New Roman" panose="02020603050405020304" pitchFamily="18" charset="0"/>
                <a:ea typeface="Times New Roman" panose="02020603050405020304" pitchFamily="18" charset="0"/>
                <a:cs typeface="Times New Roman" panose="02020603050405020304" pitchFamily="18" charset="0"/>
              </a:rPr>
              <a:t>emphasized that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transgender health training should be included in their curriculum, and several specifically recommended that the THLS training be adapted by their program.</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16</a:t>
            </a:fld>
            <a:endParaRPr lang="en-US"/>
          </a:p>
        </p:txBody>
      </p:sp>
    </p:spTree>
    <p:extLst>
      <p:ext uri="{BB962C8B-B14F-4D97-AF65-F5344CB8AC3E}">
        <p14:creationId xmlns:p14="http://schemas.microsoft.com/office/powerpoint/2010/main" val="2425119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dirty="0"/>
              <a:t>“I get confused with the terms sometimes.  I don’t </a:t>
            </a:r>
            <a:r>
              <a:rPr lang="en-US" dirty="0" err="1"/>
              <a:t>wanna</a:t>
            </a:r>
            <a:r>
              <a:rPr lang="en-US" dirty="0"/>
              <a:t> be disrespectful.”  “I do have concern that I will accidentally assume something about someone or that they will not feel that they can trust me to fully provide care for them.”  “I would be afraid to say something wrong.  There will always be times where you have your patients’ best interests in mind and do all the research you can, but still make a mistake and say something the wrong way.  I would be afraid to upset someone or lead them to believe they can’t trust me.”   A few participants added qualifying statements of confidence to their concerns in order to indicate that these fears would not interfere with them providing gender-affirming care.  Quotes of qualifying statements include, ...” but I know I will gain a better perspective on this after getting some practice with patients and actually speaking with and working with the transgender community.” “I definitely wouldn’t be afraid to work with someone, it (being mindful of slip ups) would just be something I would have to think about.”</a:t>
            </a:r>
          </a:p>
          <a:p>
            <a:r>
              <a:rPr lang="en-US" dirty="0"/>
              <a:t>This theme illustrates how healthcare professionals in training can have genuine interest in working with the transgender community yet have genuine fears about saying the wrong thing.  As I was analyzing data on this theme, I found it refreshing to read the qualifying statements of confidence, since this means that the participants do have high perceived competency in their ability to overcome these fears.</a:t>
            </a:r>
          </a:p>
          <a:p>
            <a:endParaRPr lang="en-US" dirty="0"/>
          </a:p>
          <a:p>
            <a:endParaRPr lang="en-US" dirty="0"/>
          </a:p>
          <a:p>
            <a:r>
              <a:rPr lang="en-US" dirty="0"/>
              <a:t>ORIGINAL</a:t>
            </a:r>
          </a:p>
          <a:p>
            <a:endParaRPr lang="en-US" dirty="0"/>
          </a:p>
          <a:p>
            <a:pPr marL="0" marR="0">
              <a:lnSpc>
                <a:spcPct val="200000"/>
              </a:lnSpc>
              <a:spcBef>
                <a:spcPts val="0"/>
              </a:spcBef>
              <a:spcAft>
                <a:spcPts val="800"/>
              </a:spcAft>
            </a:pPr>
            <a:r>
              <a:rPr lang="en-US" sz="1200" b="1" kern="100" dirty="0">
                <a:effectLst/>
                <a:latin typeface="Times New Roman" panose="02020603050405020304" pitchFamily="18" charset="0"/>
                <a:ea typeface="Calibri" panose="020F0502020204030204" pitchFamily="34" charset="0"/>
                <a:cs typeface="Times New Roman" panose="02020603050405020304" pitchFamily="18" charset="0"/>
              </a:rPr>
              <a:t>Theme: Fear of Saying the Wrong Thing/Misgendering</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b="1" kern="100" dirty="0">
                <a:effectLst/>
                <a:latin typeface="Times New Roman" panose="02020603050405020304" pitchFamily="18" charset="0"/>
                <a:ea typeface="Calibri" panose="020F0502020204030204" pitchFamily="34" charset="0"/>
                <a:cs typeface="Times New Roman" panose="02020603050405020304" pitchFamily="18" charset="0"/>
              </a:rPr>
              <a:t>With Qualifying Statements of Confidence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800"/>
              </a:spcAft>
            </a:pPr>
            <a:r>
              <a:rPr lang="en-US" sz="1200" u="sng" kern="100" dirty="0">
                <a:effectLst/>
                <a:latin typeface="Times New Roman" panose="02020603050405020304" pitchFamily="18" charset="0"/>
                <a:ea typeface="Calibri" panose="020F0502020204030204" pitchFamily="34" charset="0"/>
                <a:cs typeface="Times New Roman" panose="02020603050405020304" pitchFamily="18" charset="0"/>
              </a:rPr>
              <a:t>Relevant study variables related to theme: Perceived Competency</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dirty="0">
                <a:effectLst/>
                <a:latin typeface="Times New Roman" panose="02020603050405020304" pitchFamily="18" charset="0"/>
                <a:ea typeface="Calibri" panose="020F0502020204030204" pitchFamily="34" charset="0"/>
              </a:rPr>
              <a:t>A sizable minority of participants mentioned that they occasionally feel hesitant about working with transgender patients, not because they do not want to work with them, but because they fear saying the wrong thing, misgendering, or otherwise offending or coming off as disrespectful to transgender people.</a:t>
            </a:r>
          </a:p>
          <a:p>
            <a:r>
              <a:rPr lang="en-US" sz="1200" i="1" dirty="0">
                <a:effectLst/>
                <a:latin typeface="Times New Roman" panose="02020603050405020304" pitchFamily="18" charset="0"/>
                <a:ea typeface="Calibri" panose="020F0502020204030204" pitchFamily="34" charset="0"/>
              </a:rPr>
              <a:t>.  I would be afraid to upset someone or lead them to believe they can’t trust me.” </a:t>
            </a:r>
            <a:endParaRPr lang="en-US" sz="1200" dirty="0">
              <a:effectLst/>
              <a:latin typeface="Times New Roman" panose="02020603050405020304" pitchFamily="18" charset="0"/>
              <a:ea typeface="Calibri" panose="020F0502020204030204" pitchFamily="34" charset="0"/>
            </a:endParaRPr>
          </a:p>
          <a:p>
            <a:r>
              <a:rPr lang="en-US" sz="1200" dirty="0">
                <a:effectLst/>
                <a:latin typeface="Times New Roman" panose="02020603050405020304" pitchFamily="18" charset="0"/>
                <a:ea typeface="Calibri" panose="020F0502020204030204" pitchFamily="34" charset="0"/>
              </a:rPr>
              <a:t>A few participants added qualifying statements of confidence to their concerns in order to indicate that these fears would not interfere with them providing gender-affirming care. </a:t>
            </a:r>
          </a:p>
          <a:p>
            <a:r>
              <a:rPr lang="en-US" sz="1200" i="1" dirty="0">
                <a:latin typeface="Times New Roman" panose="02020603050405020304" pitchFamily="18" charset="0"/>
                <a:cs typeface="Times New Roman" panose="02020603050405020304" pitchFamily="18" charset="0"/>
              </a:rPr>
              <a:t>“I definitely wouldn’t be afraid to work with someone, it (being mindful of slip ups) would just be something I would have to think about.”</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17</a:t>
            </a:fld>
            <a:endParaRPr lang="en-US"/>
          </a:p>
        </p:txBody>
      </p:sp>
    </p:spTree>
    <p:extLst>
      <p:ext uri="{BB962C8B-B14F-4D97-AF65-F5344CB8AC3E}">
        <p14:creationId xmlns:p14="http://schemas.microsoft.com/office/powerpoint/2010/main" val="775626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dirty="0"/>
              <a:t>Many participants shared that they would like more details about hormone therapy, more videos of personal stories, more applied practical skills they can use in their healthcare practice, and more interactive activities such as role plays and case studies when asked for suggestions for improvement.  Participant quotes about suggestions for improvement included, “I would have liked a module expanding on HRT regimens for gender affirmative care, which would be most relevant to my job (as future PA) I would have liked more information on the actual medicine aspect for providing HRT and other gender affirmative care.” </a:t>
            </a:r>
          </a:p>
          <a:p>
            <a:r>
              <a:rPr lang="en-US" dirty="0"/>
              <a:t>“Maybe having more of just like, the actual care.”   It was a good overview…I would’ve wanted more detail.”  “I still don’t feel </a:t>
            </a:r>
            <a:r>
              <a:rPr lang="en-US" dirty="0" err="1"/>
              <a:t>knowledgable</a:t>
            </a:r>
            <a:r>
              <a:rPr lang="en-US" dirty="0"/>
              <a:t>.  I have a greater understanding of gender dysphoria and its impact on the transgender population, but I still don’t know how to manage hormone replacement therapy or manage insurance difficulties and the process for gender affirmation surgery.”</a:t>
            </a:r>
          </a:p>
          <a:p>
            <a:r>
              <a:rPr lang="en-US" dirty="0"/>
              <a:t>This theme tapped into the differences between knowledge and perceived competency.  Participants indicated that the THLS increased their overall knowledge of a broad range of transgender health topics.  Participants, especially PA students who will be able to prescribe once they graduate, indicated that they would need a more detailed training in order to feel more competent, especially in prescribing gender affirming hormones.</a:t>
            </a:r>
          </a:p>
          <a:p>
            <a:endParaRPr lang="en-US" dirty="0"/>
          </a:p>
          <a:p>
            <a:endParaRPr lang="en-US" dirty="0"/>
          </a:p>
          <a:p>
            <a:r>
              <a:rPr lang="en-US" dirty="0"/>
              <a:t>ORIGINAL</a:t>
            </a:r>
          </a:p>
          <a:p>
            <a:endParaRPr lang="en-US" dirty="0"/>
          </a:p>
          <a:p>
            <a:r>
              <a:rPr lang="en-US" sz="1200" b="1" dirty="0">
                <a:latin typeface="Times New Roman" panose="02020603050405020304" pitchFamily="18" charset="0"/>
                <a:cs typeface="Times New Roman" panose="02020603050405020304" pitchFamily="18" charset="0"/>
              </a:rPr>
              <a:t>Theme: Evaluation of Training, Key Takeaways and Suggestions for Improvement</a:t>
            </a:r>
          </a:p>
          <a:p>
            <a:r>
              <a:rPr lang="en-US" sz="1200" u="sng" dirty="0">
                <a:latin typeface="Times New Roman" panose="02020603050405020304" pitchFamily="18" charset="0"/>
                <a:cs typeface="Times New Roman" panose="02020603050405020304" pitchFamily="18" charset="0"/>
              </a:rPr>
              <a:t>Relevant study variables related to theme: Knowledge, Perceived Competency</a:t>
            </a:r>
          </a:p>
          <a:p>
            <a:r>
              <a:rPr lang="en-US" sz="1200" dirty="0">
                <a:latin typeface="Times New Roman" panose="02020603050405020304" pitchFamily="18" charset="0"/>
                <a:cs typeface="Times New Roman" panose="02020603050405020304" pitchFamily="18" charset="0"/>
              </a:rPr>
              <a:t>Almost all the participants shared that they appreciated the THLS’s broad overview of a range of transgender health topics including key statistics, terminology, and transgender persons’ lived experiences with the health care system. </a:t>
            </a:r>
          </a:p>
          <a:p>
            <a:r>
              <a:rPr lang="en-US" sz="1200" i="1" dirty="0">
                <a:latin typeface="Times New Roman" panose="02020603050405020304" pitchFamily="18" charset="0"/>
                <a:cs typeface="Times New Roman" panose="02020603050405020304" pitchFamily="18" charset="0"/>
              </a:rPr>
              <a:t>“Gave a lot of think about inclusivity and national policies that affect transgender people.” </a:t>
            </a:r>
          </a:p>
          <a:p>
            <a:r>
              <a:rPr lang="en-US" sz="1200" i="1" dirty="0">
                <a:latin typeface="Times New Roman" panose="02020603050405020304" pitchFamily="18" charset="0"/>
                <a:cs typeface="Times New Roman" panose="02020603050405020304" pitchFamily="18" charset="0"/>
              </a:rPr>
              <a:t>“It was a good refresher for me to get like, okay, this is the difference between gender expression and gender identity... what is trans, what is cis..”</a:t>
            </a:r>
          </a:p>
          <a:p>
            <a:r>
              <a:rPr lang="en-US" sz="1200" dirty="0">
                <a:latin typeface="Times New Roman" panose="02020603050405020304" pitchFamily="18" charset="0"/>
                <a:cs typeface="Times New Roman" panose="02020603050405020304" pitchFamily="18" charset="0"/>
              </a:rPr>
              <a:t>Many participants shared that they would like THLS to be even more detailed. PA students requested more detailed training in the hormone module to prepare them for their prescriber role upon graduation. </a:t>
            </a:r>
          </a:p>
          <a:p>
            <a:r>
              <a:rPr lang="en-US" sz="1200" dirty="0">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“I would have liked a module expanding on HRT regimens for gender affirmative care, which would be most relevant to my job (as future PA) I would have liked more information on the actual medicine aspect for providing HRT and other gender affirmative care.” </a:t>
            </a:r>
          </a:p>
          <a:p>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18</a:t>
            </a:fld>
            <a:endParaRPr lang="en-US"/>
          </a:p>
        </p:txBody>
      </p:sp>
    </p:spTree>
    <p:extLst>
      <p:ext uri="{BB962C8B-B14F-4D97-AF65-F5344CB8AC3E}">
        <p14:creationId xmlns:p14="http://schemas.microsoft.com/office/powerpoint/2010/main" val="40814941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dirty="0"/>
              <a:t>There was also some evidence of mixed results in the literature which suggest that positive attitudes at baseline are one reason for the lack of attitude change due to transgender or LGBTQ health training but not the only reason. Whether attitude change occurs or not could also be attributed to the type of training provided. </a:t>
            </a:r>
          </a:p>
          <a:p>
            <a:r>
              <a:rPr lang="en-US" dirty="0"/>
              <a:t>The results on the attitude variable in this study make sense when considering Fishbein and Ajzen's (Ajzen, 1991) expectancy-value of attitudes. According to this theory, attitudes toward an object (such as a community of persons like the transgender community) or behavior (such as supporting gender equality or providing gender-affirming healthcare) are developed by our beliefs about the object or behavior. Beliefs about behavior are developed by our perceptions about potential consequences, positive or negative, that we link to that behavior (Ajzen, 1991). The study occurred in Flagstaff, Arizona, a liberal community where the general social norms favor equality for all, including gender equality. Positive attitudes towards transgender people, or any minority group, follow from a belief that treating people equally will result in a positive consequence, consistent with Flagstaff, Arizona's social norms.</a:t>
            </a:r>
          </a:p>
          <a:p>
            <a:r>
              <a:rPr lang="en-US" dirty="0"/>
              <a:t>Conversely, it is possible that if this study were to be replicated in a more conservative community where these positive attitudes are less likely to be consistent with social norms, the attitudes towards transgender people might be more negative at pretest, opening the door for possible attitude change as a result of completing the TLHS or a similar transgender health training. This does not imply that statistically significant results on the attitude variable will necessarily occur if the attitudes at baseline are more negative. Further research may find that the TLHS does not in itself impact attitudes. Rather, it is more likely that attitude/attitude change is difficult to measure as a result of going through TLHS or any intervention especially with preexisting positive attitudes. </a:t>
            </a:r>
          </a:p>
          <a:p>
            <a:r>
              <a:rPr lang="en-US" dirty="0"/>
              <a:t>Another factor that may explain the positive attitudes at the pretest is that the TABS (Kanamori et al., 2016) measures general attitudes toward transgender people. It does not measure attitudes toward providing gender-affirming healthcare. Some participants may have generally positive attitudes towards transgender people; for example, they may feel completely comfortable socializing with transgender people or even having a transgender person as their doctor, which was an item on the TABS, while having attitudes towards being a provider of gender-affirming healthcare that is not quite as positive. Furthermore, measurement items that focus on attitudes towards the provision of gender-affirming healthcare may be more likely to yield stronger correlations with the Transgender Clinical Competency Scale (TCCS) (Gonzalez, 2020) since perceived competency may be more strongly correlated with attitudes towards providing gender-affirming healthcare than general attitudes towards transgender people. Furthermore, even though the TABS did not directly address gender-affirming healthcare, it is notable that all the participants expressed positive attitudes about providing gender-affirming healthcare. Participants shared that they already supported gender-affirming healthcare and felt comfortable around transgender people long before participating in this study. Several participants added that they did not think it was possible for any training to make their attitudes even more positive. </a:t>
            </a:r>
          </a:p>
          <a:p>
            <a:r>
              <a:rPr lang="en-US" dirty="0"/>
              <a:t>Interestingly, a few interview participants indicated that they believed their attitudes were more positive after the training because it helped them become more confident in their ability to serve transgender patients. While statistically, attitudes and perceived competency were not significantly correlated in this study, this qualitative data suggest that perceived competency, or confidence, has the potential to facilitate more positive attitudes. On the other hand, regardless of what participants shared about their own perceived competency or comfort level with providing gender-affirming healthcare themselves, all participants emphasized that transgender people absolutely should receive gender-affirming healthcare. </a:t>
            </a:r>
          </a:p>
          <a:p>
            <a:endParaRPr lang="en-US" dirty="0"/>
          </a:p>
          <a:p>
            <a:r>
              <a:rPr lang="en-US" dirty="0"/>
              <a:t>ORIGINAL</a:t>
            </a:r>
          </a:p>
          <a:p>
            <a:endParaRPr lang="en-US" dirty="0"/>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 statistical results of this study demonstrated that participants did not experience a significant attitude change toward transgender people after completing the THLS training. These results are not surprising, given that most participants had positive attitudes toward transgender people before they began the training, as evidenced by the high pretest mean score (183 out of 203) on the Transgender Attitudes and Beliefs Scale (TABS; Kanamori et al., 2016).  Qualitative findings supported these results. All the interview participants strongly supported gender equality and overall comfort in having personal and professional relationships with transgender people.</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These findings are consistent with existing literature on transgender health training evaluations when participants had positive attitudes towards transgender people before beginning the transgender health training. The results of two transgender health training evaluation studies (Norwood et al., 2022; &amp; Sieve, 2016), are consistent with the results of this study in that, participants had positive attitudes before beginning transgender health training, and there was no significant attitude change after the intervention in either study. </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TABS measures general attitudes toward transgender people. It does not measure attitudes toward providing gender-affirming healthcare.  </a:t>
            </a:r>
            <a:r>
              <a:rPr lang="en-US" sz="1200" dirty="0">
                <a:latin typeface="Calibri" panose="020F0502020204030204" pitchFamily="34" charset="0"/>
                <a:ea typeface="Calibri" panose="020F0502020204030204" pitchFamily="34" charset="0"/>
                <a:cs typeface="Times New Roman" panose="02020603050405020304" pitchFamily="18" charset="0"/>
              </a:rPr>
              <a:t>Healthcare providers</a:t>
            </a:r>
            <a:r>
              <a:rPr lang="en-US" sz="1200" dirty="0">
                <a:effectLst/>
                <a:latin typeface="Calibri" panose="020F0502020204030204" pitchFamily="34" charset="0"/>
                <a:ea typeface="Calibri" panose="020F0502020204030204" pitchFamily="34" charset="0"/>
                <a:cs typeface="Times New Roman" panose="02020603050405020304" pitchFamily="18" charset="0"/>
              </a:rPr>
              <a:t> may have overall positive attitudes towards transgender people while having attitudes towards being a provider of gender-affirming healthcare that </a:t>
            </a:r>
            <a:r>
              <a:rPr lang="en-US" sz="1200" dirty="0">
                <a:latin typeface="Calibri" panose="020F0502020204030204" pitchFamily="34" charset="0"/>
                <a:ea typeface="Calibri" panose="020F0502020204030204" pitchFamily="34" charset="0"/>
                <a:cs typeface="Times New Roman" panose="02020603050405020304" pitchFamily="18" charset="0"/>
              </a:rPr>
              <a:t>are</a:t>
            </a:r>
            <a:r>
              <a:rPr lang="en-US" sz="1200" dirty="0">
                <a:effectLst/>
                <a:latin typeface="Calibri" panose="020F0502020204030204" pitchFamily="34" charset="0"/>
                <a:ea typeface="Calibri" panose="020F0502020204030204" pitchFamily="34" charset="0"/>
                <a:cs typeface="Times New Roman" panose="02020603050405020304" pitchFamily="18" charset="0"/>
              </a:rPr>
              <a:t> not quite as positive.</a:t>
            </a:r>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19</a:t>
            </a:fld>
            <a:endParaRPr lang="en-US"/>
          </a:p>
        </p:txBody>
      </p:sp>
    </p:spTree>
    <p:extLst>
      <p:ext uri="{BB962C8B-B14F-4D97-AF65-F5344CB8AC3E}">
        <p14:creationId xmlns:p14="http://schemas.microsoft.com/office/powerpoint/2010/main" val="848217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a:t>
            </a:r>
          </a:p>
          <a:p>
            <a:endParaRPr lang="en-US" dirty="0"/>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 statistical results of this study demonstrated that participants experienced a solid improvement in knowledge of transgender health and gender-affirming healthcare practices after completing the THLS. These results are consistent with existing literature on evaluations of transgender and LGBTQ health training programs. While there are mixed results in the literature on the effectiveness of transgender and LGBTQ health training on attitudes, all the evaluation studies reviewed reported statistically significant improvements in knowledge after completing a transgender or LGBTQ health training. </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 qualitative data also consistently supported these results. Multiple interview participants, often before being asked a direct question about knowledge, shared that they are more knowledgeable about transgender health after the training and provided examples of what they learned. </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 participants who shared that they did not learn much from the training had prior knowledge about transgender health, which originated from their relationships with transgender friends and family, transgender health workshops or self-study that participants took the initiative to participate in, or in the case of the transgender participant, her personal experiences as a recipient of gender-affirming healthcare. No participants reported prior knowledge of transgender health from their formal university education.</a:t>
            </a:r>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20</a:t>
            </a:fld>
            <a:endParaRPr lang="en-US"/>
          </a:p>
        </p:txBody>
      </p:sp>
    </p:spTree>
    <p:extLst>
      <p:ext uri="{BB962C8B-B14F-4D97-AF65-F5344CB8AC3E}">
        <p14:creationId xmlns:p14="http://schemas.microsoft.com/office/powerpoint/2010/main" val="3042309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2</a:t>
            </a:fld>
            <a:endParaRPr lang="en-US"/>
          </a:p>
        </p:txBody>
      </p:sp>
    </p:spTree>
    <p:extLst>
      <p:ext uri="{BB962C8B-B14F-4D97-AF65-F5344CB8AC3E}">
        <p14:creationId xmlns:p14="http://schemas.microsoft.com/office/powerpoint/2010/main" val="3019119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but one of the LGBTQ health training evaluation studies in the systematic review conducted by Morris et al. (2019) demonstrated a significant increase among healthcare providers in comfort treating LGBTQ patients after participating in . Several physician assistant student participants indicated that more in-depth training would not be sufficient; they would also need a clinical supervisor with expertise in prescribing and managing gender-affirming hormones. The qualitative data indicated that even after completing the THLS, there continued to be a prevailing perception among multiple participants that gender-affirming hormone therapy is a complex process requiring the care of an endocrinologist or other specialist. This perception suggests that it would be helpful for the THLS to make it clear in the hormone module that gender-affirming hormone therapy is not excessively complex and can be managed by primary care providers. Consistent with the Shires et al. (2018) study discussed in Chapter 2, where 74% of primary care providers who were familiar with gender-affirming hormone therapy reported willingness to prescribe hormones to transgender people, physician assistant student participants in this study, for the most part, indicated that they would be open to prescribing hormones after licensure if they could receive in-depth training on protocols and be mentored on the process. LGBTQ health training. Furthermore, the Bellfield (2017), </a:t>
            </a:r>
            <a:r>
              <a:rPr lang="en-US" dirty="0" err="1"/>
              <a:t>Najor</a:t>
            </a:r>
            <a:r>
              <a:rPr lang="en-US" dirty="0"/>
              <a:t> et al. (2020), and Norwood et al. (2022) evaluation studies on transgender health training outlined in Chapter 2 all produced results with statistically significant improvement in perceived competency.  </a:t>
            </a:r>
          </a:p>
          <a:p>
            <a:endParaRPr lang="en-US" dirty="0"/>
          </a:p>
          <a:p>
            <a:r>
              <a:rPr lang="en-US" dirty="0"/>
              <a:t>ORIGINAL</a:t>
            </a:r>
          </a:p>
          <a:p>
            <a:endParaRPr lang="en-US" dirty="0"/>
          </a:p>
          <a:p>
            <a:r>
              <a:rPr lang="en-US" sz="1200" dirty="0">
                <a:effectLst/>
                <a:latin typeface="Calibri" panose="020F0502020204030204" pitchFamily="34" charset="0"/>
                <a:ea typeface="Calibri" panose="020F0502020204030204" pitchFamily="34" charset="0"/>
                <a:cs typeface="Times New Roman" panose="02020603050405020304" pitchFamily="18" charset="0"/>
              </a:rPr>
              <a:t>The statistical results of this study demonstrated that participants experienced a significant improvement in perceived competency in providing gender-affirming healthcare after completing the THLS training. </a:t>
            </a:r>
          </a:p>
          <a:p>
            <a:r>
              <a:rPr lang="en-US" sz="1200" dirty="0">
                <a:latin typeface="Calibri" panose="020F0502020204030204" pitchFamily="34" charset="0"/>
                <a:ea typeface="Calibri" panose="020F0502020204030204" pitchFamily="34" charset="0"/>
                <a:cs typeface="Times New Roman" panose="02020603050405020304" pitchFamily="18" charset="0"/>
              </a:rPr>
              <a:t>M</a:t>
            </a:r>
            <a:r>
              <a:rPr lang="en-US" sz="1200" dirty="0">
                <a:effectLst/>
                <a:latin typeface="Calibri" panose="020F0502020204030204" pitchFamily="34" charset="0"/>
                <a:ea typeface="Calibri" panose="020F0502020204030204" pitchFamily="34" charset="0"/>
                <a:cs typeface="Times New Roman" panose="02020603050405020304" pitchFamily="18" charset="0"/>
              </a:rPr>
              <a:t>ost of the studies reviewed that measured perceived competency, also known in the literature as confidence or comfort, produced statistically significant results consistent with the results in this study. </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Multiple interview participants indicated they felt more confident providing gender-affirming healthcare by welcoming transgender patients, using correct pronouns, and creating a welcoming healthcare environment. On the other hand, most of the physician assistant participants emphasized that they continue to feel uncertain about prescribing gender-affirming hormones after they graduate and become licensed. They shared that they would have liked the THLS hormone module to have gone more in-depth about hormone protocols, possible side effects, and medical conditions where hormones would be counter-indicated.</a:t>
            </a:r>
          </a:p>
          <a:p>
            <a:r>
              <a:rPr lang="en-US" sz="1200" dirty="0">
                <a:latin typeface="Calibri" panose="020F0502020204030204" pitchFamily="34" charset="0"/>
                <a:ea typeface="Calibri" panose="020F0502020204030204" pitchFamily="34" charset="0"/>
                <a:cs typeface="Times New Roman" panose="02020603050405020304" pitchFamily="18" charset="0"/>
              </a:rPr>
              <a:t>E</a:t>
            </a:r>
            <a:r>
              <a:rPr lang="en-US" sz="1200" dirty="0">
                <a:effectLst/>
                <a:latin typeface="Calibri" panose="020F0502020204030204" pitchFamily="34" charset="0"/>
                <a:ea typeface="Calibri" panose="020F0502020204030204" pitchFamily="34" charset="0"/>
                <a:cs typeface="Times New Roman" panose="02020603050405020304" pitchFamily="18" charset="0"/>
              </a:rPr>
              <a:t>ven after completing the THLS, there continued to be a prevailing perception among multiple participants that gender-affirming hormone therapy is a complex process requiring the care of an endocrinologist or other specialist. This perception suggests that it would be helpful for the THLS to make it clear in the hormone module that gender-affirming hormone therapy is not excessively complex and can be managed by primary care providers. </a:t>
            </a:r>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21</a:t>
            </a:fld>
            <a:endParaRPr lang="en-US"/>
          </a:p>
        </p:txBody>
      </p:sp>
    </p:spTree>
    <p:extLst>
      <p:ext uri="{BB962C8B-B14F-4D97-AF65-F5344CB8AC3E}">
        <p14:creationId xmlns:p14="http://schemas.microsoft.com/office/powerpoint/2010/main" val="5771375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93D784-BD7F-B146-9ABE-D13FB4A05EF4}" type="slidenum">
              <a:rPr lang="en-US" smtClean="0"/>
              <a:t>23</a:t>
            </a:fld>
            <a:endParaRPr lang="en-US"/>
          </a:p>
        </p:txBody>
      </p:sp>
    </p:spTree>
    <p:extLst>
      <p:ext uri="{BB962C8B-B14F-4D97-AF65-F5344CB8AC3E}">
        <p14:creationId xmlns:p14="http://schemas.microsoft.com/office/powerpoint/2010/main" val="36202035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keep and what to do differently because it is pilot study.      </a:t>
            </a:r>
          </a:p>
        </p:txBody>
      </p:sp>
      <p:sp>
        <p:nvSpPr>
          <p:cNvPr id="4" name="Slide Number Placeholder 3"/>
          <p:cNvSpPr>
            <a:spLocks noGrp="1"/>
          </p:cNvSpPr>
          <p:nvPr>
            <p:ph type="sldNum" sz="quarter" idx="5"/>
          </p:nvPr>
        </p:nvSpPr>
        <p:spPr/>
        <p:txBody>
          <a:bodyPr/>
          <a:lstStyle/>
          <a:p>
            <a:fld id="{0DEEA1C2-F909-41BC-BF8B-FE0CAC88EB33}" type="slidenum">
              <a:rPr lang="en-US" smtClean="0"/>
              <a:t>25</a:t>
            </a:fld>
            <a:endParaRPr lang="en-US"/>
          </a:p>
        </p:txBody>
      </p:sp>
    </p:spTree>
    <p:extLst>
      <p:ext uri="{BB962C8B-B14F-4D97-AF65-F5344CB8AC3E}">
        <p14:creationId xmlns:p14="http://schemas.microsoft.com/office/powerpoint/2010/main" val="3543752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keep and what to do differently because it is pilot study.      </a:t>
            </a:r>
          </a:p>
        </p:txBody>
      </p:sp>
      <p:sp>
        <p:nvSpPr>
          <p:cNvPr id="4" name="Slide Number Placeholder 3"/>
          <p:cNvSpPr>
            <a:spLocks noGrp="1"/>
          </p:cNvSpPr>
          <p:nvPr>
            <p:ph type="sldNum" sz="quarter" idx="5"/>
          </p:nvPr>
        </p:nvSpPr>
        <p:spPr/>
        <p:txBody>
          <a:bodyPr/>
          <a:lstStyle/>
          <a:p>
            <a:fld id="{0DEEA1C2-F909-41BC-BF8B-FE0CAC88EB33}" type="slidenum">
              <a:rPr lang="en-US" smtClean="0"/>
              <a:t>26</a:t>
            </a:fld>
            <a:endParaRPr lang="en-US"/>
          </a:p>
        </p:txBody>
      </p:sp>
    </p:spTree>
    <p:extLst>
      <p:ext uri="{BB962C8B-B14F-4D97-AF65-F5344CB8AC3E}">
        <p14:creationId xmlns:p14="http://schemas.microsoft.com/office/powerpoint/2010/main" val="2350292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a:lnSpc>
                <a:spcPct val="100000"/>
              </a:lnSpc>
            </a:pPr>
            <a:endParaRPr lang="en-US" sz="1200" dirty="0"/>
          </a:p>
          <a:p>
            <a:pPr>
              <a:lnSpc>
                <a:spcPct val="100000"/>
              </a:lnSpc>
            </a:pPr>
            <a:r>
              <a:rPr lang="en-US" sz="1200" dirty="0"/>
              <a:t>Transgender and gender diverse people have a long history of oppression in the form of discrimination, harassment, and lack of social support from family and peers (</a:t>
            </a:r>
            <a:r>
              <a:rPr lang="en-US" sz="1200" dirty="0" err="1"/>
              <a:t>Bariola</a:t>
            </a:r>
            <a:r>
              <a:rPr lang="en-US" sz="1200" dirty="0"/>
              <a:t> et al., 2015; </a:t>
            </a:r>
            <a:r>
              <a:rPr lang="en-US" sz="1200" dirty="0" err="1"/>
              <a:t>Bockting</a:t>
            </a:r>
            <a:r>
              <a:rPr lang="en-US" sz="1200" dirty="0"/>
              <a:t> et al.; 2013, </a:t>
            </a:r>
            <a:r>
              <a:rPr lang="en-US" sz="1200" dirty="0" err="1"/>
              <a:t>Pflum</a:t>
            </a:r>
            <a:r>
              <a:rPr lang="en-US" sz="1200" dirty="0"/>
              <a:t> et al., 2015). </a:t>
            </a:r>
          </a:p>
          <a:p>
            <a:pPr>
              <a:lnSpc>
                <a:spcPct val="100000"/>
              </a:lnSpc>
            </a:pPr>
            <a:r>
              <a:rPr lang="en-US" sz="1200" dirty="0"/>
              <a:t>Dealing with oppression from the heteronormative, transphobic society in which we live places the transgender community at higher risk for depression, anxiety, and other health problems.</a:t>
            </a:r>
          </a:p>
          <a:p>
            <a:pPr>
              <a:lnSpc>
                <a:spcPct val="100000"/>
              </a:lnSpc>
            </a:pPr>
            <a:r>
              <a:rPr lang="en-US" sz="1200" dirty="0"/>
              <a:t>Results from the National Transgender Discrimination Survey (Herman et al., 2014), found that approximately 41% of transgender adults aged 18 and over have attempted suicide at least once compared to 5% of cisgender adults.</a:t>
            </a:r>
            <a:endParaRPr lang="en-US" dirty="0"/>
          </a:p>
          <a:p>
            <a:endParaRPr lang="en-US" dirty="0"/>
          </a:p>
          <a:p>
            <a:r>
              <a:rPr lang="en-US" dirty="0"/>
              <a:t>ORIGINAL:</a:t>
            </a:r>
          </a:p>
          <a:p>
            <a:endParaRPr lang="en-US" dirty="0"/>
          </a:p>
          <a:p>
            <a:pPr marL="0" indent="0">
              <a:lnSpc>
                <a:spcPct val="100000"/>
              </a:lnSpc>
              <a:buNone/>
            </a:pPr>
            <a:r>
              <a:rPr lang="en-US" sz="1200" dirty="0">
                <a:latin typeface="Arial" panose="020B0604020202020204" pitchFamily="34" charset="0"/>
                <a:cs typeface="Arial" panose="020B0604020202020204" pitchFamily="34" charset="0"/>
              </a:rPr>
              <a:t>Gender-affirming healthcare is essential and potentially lifesaving for many transgender people; however, there are a limited number of healthcare providers available to provide the care that transgender people need to live authentically in their gender identity. (Puckett et al. 2018)</a:t>
            </a:r>
          </a:p>
          <a:p>
            <a:pPr marL="0" indent="0">
              <a:lnSpc>
                <a:spcPct val="100000"/>
              </a:lnSpc>
              <a:buNone/>
            </a:pPr>
            <a:r>
              <a:rPr lang="en-US" sz="1200" dirty="0">
                <a:latin typeface="Arial" panose="020B0604020202020204" pitchFamily="34" charset="0"/>
                <a:cs typeface="Arial" panose="020B0604020202020204" pitchFamily="34" charset="0"/>
              </a:rPr>
              <a:t>Gender-affirming healthcare encompasses a variety of interventions healthcare providers offer the transgender community, and it is individualized to the needs of each transgender person.  These interventions include:</a:t>
            </a:r>
          </a:p>
          <a:p>
            <a:pPr marL="0" indent="0">
              <a:lnSpc>
                <a:spcPct val="100000"/>
              </a:lnSpc>
              <a:buNone/>
            </a:pPr>
            <a:r>
              <a:rPr lang="en-US" sz="1200" dirty="0">
                <a:latin typeface="Arial" panose="020B0604020202020204" pitchFamily="34" charset="0"/>
                <a:cs typeface="Arial" panose="020B0604020202020204" pitchFamily="34" charset="0"/>
              </a:rPr>
              <a:t>Transition-related healthcare that aligns bodies with gender identity (hormones, surgery)</a:t>
            </a:r>
          </a:p>
          <a:p>
            <a:pPr marL="0" indent="0">
              <a:lnSpc>
                <a:spcPct val="100000"/>
              </a:lnSpc>
              <a:buNone/>
            </a:pPr>
            <a:r>
              <a:rPr lang="en-US" sz="1200" dirty="0">
                <a:latin typeface="Arial" panose="020B0604020202020204" pitchFamily="34" charset="0"/>
                <a:cs typeface="Arial" panose="020B0604020202020204" pitchFamily="34" charset="0"/>
              </a:rPr>
              <a:t>Gender-affirming communication that conveys willingness to support transition process, based on individual patient needs.</a:t>
            </a:r>
          </a:p>
          <a:p>
            <a:pPr marL="0" indent="0">
              <a:lnSpc>
                <a:spcPct val="100000"/>
              </a:lnSpc>
              <a:buNone/>
            </a:pPr>
            <a:r>
              <a:rPr lang="en-US" sz="1200" dirty="0">
                <a:latin typeface="Arial" panose="020B0604020202020204" pitchFamily="34" charset="0"/>
                <a:cs typeface="Arial" panose="020B0604020202020204" pitchFamily="34" charset="0"/>
              </a:rPr>
              <a:t>Respectful communication, including pronouns.</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3</a:t>
            </a:fld>
            <a:endParaRPr lang="en-US"/>
          </a:p>
        </p:txBody>
      </p:sp>
    </p:spTree>
    <p:extLst>
      <p:ext uri="{BB962C8B-B14F-4D97-AF65-F5344CB8AC3E}">
        <p14:creationId xmlns:p14="http://schemas.microsoft.com/office/powerpoint/2010/main" val="70030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lvl="0"/>
            <a:r>
              <a:rPr lang="en-US" dirty="0"/>
              <a:t>Transgender people often feel unsafe or unwelcome in healthcare settings or have negative experiences with healthcare providers. Minority stress theory (Meyer, 2003) helps explain why transgender people are at higher risk of health problems. </a:t>
            </a:r>
          </a:p>
          <a:p>
            <a:pPr lvl="0"/>
            <a:r>
              <a:rPr lang="en-US" dirty="0"/>
              <a:t>Minoritized populations, have a greater risk of health, psychological, and psychosocial problems than non-minoritized populations (Meyer, 2003). </a:t>
            </a:r>
          </a:p>
          <a:p>
            <a:pPr lvl="0"/>
            <a:r>
              <a:rPr lang="en-US" dirty="0"/>
              <a:t>These risk factors are exasperated due to fear of discrimination, harassment, violence, and other psychosocial problems that minoritized populations are more likely to experience (Ryan &amp; Futterman, 1998).  Our </a:t>
            </a:r>
            <a:r>
              <a:rPr lang="en-US" dirty="0" err="1"/>
              <a:t>cisheteronormative</a:t>
            </a:r>
            <a:r>
              <a:rPr lang="en-US" dirty="0"/>
              <a:t> society perpetuates these problems in the transgender community.</a:t>
            </a:r>
          </a:p>
          <a:p>
            <a:endParaRPr lang="en-US" dirty="0"/>
          </a:p>
          <a:p>
            <a:r>
              <a:rPr lang="en-US" dirty="0"/>
              <a:t>ORIGINAL</a:t>
            </a:r>
          </a:p>
          <a:p>
            <a:endParaRPr lang="en-US" dirty="0"/>
          </a:p>
          <a:p>
            <a:pPr marL="0" indent="0">
              <a:lnSpc>
                <a:spcPct val="100000"/>
              </a:lnSpc>
              <a:buNone/>
            </a:pPr>
            <a:r>
              <a:rPr lang="en-US" sz="1200" dirty="0">
                <a:latin typeface="Arial" panose="020B0604020202020204" pitchFamily="34" charset="0"/>
                <a:cs typeface="Arial" panose="020B0604020202020204" pitchFamily="34" charset="0"/>
              </a:rPr>
              <a:t>Research has demonstrated that gender-affirming care reduces suicide risk in transgender people (Moody et al. 2015) and depression arising from gender dysphoria, (Puckett et al. 2018) improving overall health and quality of life.</a:t>
            </a:r>
          </a:p>
          <a:p>
            <a:pPr marL="0" indent="0">
              <a:lnSpc>
                <a:spcPct val="100000"/>
              </a:lnSpc>
              <a:buNone/>
            </a:pPr>
            <a:r>
              <a:rPr lang="en-US" sz="1200" dirty="0"/>
              <a:t> </a:t>
            </a:r>
            <a:r>
              <a:rPr lang="en-US" sz="1200" dirty="0">
                <a:latin typeface="Arial" panose="020B0604020202020204" pitchFamily="34" charset="0"/>
                <a:cs typeface="Arial" panose="020B0604020202020204" pitchFamily="34" charset="0"/>
              </a:rPr>
              <a:t>Gender-affirming healthcare empowers transgender people to live and be recognized as the gender in which they identify.</a:t>
            </a:r>
          </a:p>
          <a:p>
            <a:pPr marL="0" indent="0">
              <a:lnSpc>
                <a:spcPct val="100000"/>
              </a:lnSpc>
              <a:buNone/>
            </a:pPr>
            <a:r>
              <a:rPr lang="en-US" sz="1200" dirty="0">
                <a:latin typeface="Arial" panose="020B0604020202020204" pitchFamily="34" charset="0"/>
                <a:cs typeface="Arial" panose="020B0604020202020204" pitchFamily="34" charset="0"/>
              </a:rPr>
              <a:t>Freedom to self-define their gender with acceptance from their community, supportive relationships with friends and family, freedom from misgendering and gender-policing, and access to gender-affirming healthcare promote resilience in transgender people (Singh et al., 2012; Olson et al., 2015; </a:t>
            </a:r>
            <a:r>
              <a:rPr lang="en-US" sz="1200" dirty="0" err="1">
                <a:latin typeface="Arial" panose="020B0604020202020204" pitchFamily="34" charset="0"/>
                <a:cs typeface="Arial" panose="020B0604020202020204" pitchFamily="34" charset="0"/>
              </a:rPr>
              <a:t>Hughto</a:t>
            </a:r>
            <a:r>
              <a:rPr lang="en-US" sz="1200" dirty="0">
                <a:latin typeface="Arial" panose="020B0604020202020204" pitchFamily="34" charset="0"/>
                <a:cs typeface="Arial" panose="020B0604020202020204" pitchFamily="34" charset="0"/>
              </a:rPr>
              <a:t> et al., 2020).  </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4</a:t>
            </a:fld>
            <a:endParaRPr lang="en-US"/>
          </a:p>
        </p:txBody>
      </p:sp>
    </p:spTree>
    <p:extLst>
      <p:ext uri="{BB962C8B-B14F-4D97-AF65-F5344CB8AC3E}">
        <p14:creationId xmlns:p14="http://schemas.microsoft.com/office/powerpoint/2010/main" val="952940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r>
              <a:rPr lang="en-US" sz="1200" kern="1200" dirty="0">
                <a:solidFill>
                  <a:schemeClr val="tx1"/>
                </a:solidFill>
                <a:effectLst/>
                <a:latin typeface="+mn-lt"/>
                <a:ea typeface="+mn-ea"/>
                <a:cs typeface="+mn-cs"/>
              </a:rPr>
              <a:t>Lambda Legal (2010) conducted a national survey on barriers to healthcare with 617 transgender people, who were part of a sample of 4,916 participants who were either LGBTQ or were living with HIV. 70% of the transgender participants reported at least one instance of discrimination in a healthcare setting. Categories of instances of discrimination in order of reported frequency by transgender people included healthcare professionals being unaware of transgender health needs (65.2%), being refused specific transgender health services (57%), being treated differently than other patients (50.6%), being provided worse healthcare (32.1%), being refused any type of healthcare (26.7%), harsh language from a healthcare professional (20.9%), being blamed for their health condition (20.3%), healthcare professionals taking excessive precautions, and healthcare professionals being physically rough or abusive (7.8%). In all of these categories, transgender people reported significantly more instances of discrimination than the LGBTQ participants as a whole (Lambda Legal, 2010). Puckett et al., (2018) surveyed transgender and gender-diverse people aged 16 to 73 who had attempted to seek gender-affirming healthcare. Out of the 256 participants, 201 participants reported at least one barrier.  The third most common barrier reported was  lack of access to providers who were willing to provide gender-affirming healthcare.  For example, one participant explained that every endocrinologist’s office they called inquiring about transition-related hormone therapy told them “We don’t do that here.” even though all endocrinologists provide hormone treatment to cisgender people. Multiple participants reported that their healthcare providers refused to provide transition-related healthcare due to a reported lack of knowledge by the healthcare provider (Puckett et al., 2018). </a:t>
            </a:r>
            <a:r>
              <a:rPr lang="en-US" sz="1200" dirty="0" err="1"/>
              <a:t>Cisheteronormativity</a:t>
            </a:r>
            <a:r>
              <a:rPr lang="en-US" sz="1200" dirty="0"/>
              <a:t>: a cluster of cultural, legal, and institutional customs and practices embedded in social institutions that maintain the normative assumptions that there are only two genders, there is no distinction between gender and biological sex, and that the only normal, natural, and desirable sexual attraction and expression is toward the opposite sex.</a:t>
            </a:r>
          </a:p>
          <a:p>
            <a:r>
              <a:rPr lang="en-US" sz="1200" dirty="0"/>
              <a:t>Heterosexual and cisgender expectations perpetuate our hierarchical gender system that not only privileges heterosexuality but also privileges masculinity by devaluing both femininity and homosexuality  (Schilt &amp; Westbrook, 2009). </a:t>
            </a:r>
          </a:p>
          <a:p>
            <a:endParaRPr lang="en-US" dirty="0"/>
          </a:p>
          <a:p>
            <a:endParaRPr lang="en-US" dirty="0"/>
          </a:p>
          <a:p>
            <a:r>
              <a:rPr lang="en-US" dirty="0"/>
              <a:t>ORIGINAL</a:t>
            </a:r>
          </a:p>
          <a:p>
            <a:endParaRPr lang="en-US" dirty="0"/>
          </a:p>
          <a:p>
            <a:pPr lvl="0"/>
            <a:r>
              <a:rPr lang="en-US" dirty="0"/>
              <a:t>Over 50% of transgender Americans delay necessary medical care compared to only 20% of their cisgender peers (Lerner &amp; Robles, 2017). Research has demonstrated that this is often due to transgender people feeling unsafe or unwelcome in healthcare settings and having negative experiences with healthcare providers. Common negative healthcare encounters include misgendering, being asked intrusive, irrelevant personal questions, and having providers with no experience with transgender health needs. (Lambda Legal, 2010).</a:t>
            </a:r>
          </a:p>
          <a:p>
            <a:pPr lvl="0"/>
            <a:r>
              <a:rPr lang="en-US" dirty="0"/>
              <a:t>in a national survey on barriers to healthcare, 70% of 617 transgender respondents reported at least one instance of discrimination in a healthcare setting.  57% of these respondents were refused transition related healthcare, and nearly 27% were refused any type of healthcare (Lambda Legal, 2010).  In a survey of 256 transgender people seeking gender-affirming healthcare, 201 respondents reported at least one barrier to accessing care, with the third most common barrier being lack of healthcare providers in the community willing to provide gender-affirming healthcare.  Multiple participants reported that the reason providers gave for refusing care was lack of knowledge of transgender health (Puckett et al., 2018).  </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6</a:t>
            </a:fld>
            <a:endParaRPr lang="en-US"/>
          </a:p>
        </p:txBody>
      </p:sp>
    </p:spTree>
    <p:extLst>
      <p:ext uri="{BB962C8B-B14F-4D97-AF65-F5344CB8AC3E}">
        <p14:creationId xmlns:p14="http://schemas.microsoft.com/office/powerpoint/2010/main" val="2814387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Goldhammer</a:t>
            </a: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et al.’s (2018) online survey of 5980 healthcare professionals employed in eighteen U.S. healthcare organizations who worked with lesbian, gay, bisexual, transgender, and queer/questioning (LGBTQ) patients. Approximately 81.7% of the clinicians endorsed familiarity with the needs of lesbian, gay, and bisexual patients, whereas only 68.3% endorsed familiarity with transgender health needs. </a:t>
            </a:r>
            <a:r>
              <a:rPr lang="en-US" sz="1200" dirty="0">
                <a:solidFill>
                  <a:srgbClr val="000000"/>
                </a:solidFill>
                <a:effectLst/>
                <a:latin typeface="Times New Roman" panose="02020603050405020304" pitchFamily="18" charset="0"/>
                <a:ea typeface="Times New Roman" panose="02020603050405020304" pitchFamily="18" charset="0"/>
              </a:rPr>
              <a:t>eleven nurse practitioners working in the southeastern United States participated in a semi-structured interview about their knowledge, attitudes, and beliefs about working with transgender patients (Paradiso &amp; Lally, 2018). This research revealed that lack of knowledge and confidence were significant barriers to providing gender-affirming healthcare. Although these nurse practitioners expressed intentions to create accepting, inclusive environments for their transgender patients, most reported limited knowledge about transgender health. This leads to their uncertainty about communicating with and serving transgender patients for fear they may offend the patient or appear ignorant. </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 past decade, the Association of American Medical Colleges has advocated for transgender health topics in the medical school curriculum; however, these recommendations have not translated into requirements. It is therefore up to each institution whether to teach their physicians-in-training about transgender health and prepare them to provide gender-affirming care (Norwood et al., 2022; Van </a:t>
            </a:r>
            <a:r>
              <a:rPr lang="en-US" sz="1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Heesewijk</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 2022</a:t>
            </a:r>
            <a:r>
              <a:rPr lang="en-GB"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few medical schools and healthcare professional training programs have begun to adopt transgender health education. While there is emerging evidence that these educational interventions improve knowledge of transgender health, evidence that these improvements translate into improved health outcomes for transgender patients is limited. Furthermore, a best practice for transgender health curricula development has yet to be identified (Van </a:t>
            </a:r>
            <a:r>
              <a:rPr lang="en-US" sz="1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Heesewijk</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 2022</a:t>
            </a:r>
            <a:r>
              <a:rPr lang="en-GB"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kern="0" dirty="0">
                <a:solidFill>
                  <a:srgbClr val="000000"/>
                </a:solidFill>
                <a:effectLst/>
                <a:latin typeface="Times New Roman" panose="02020603050405020304" pitchFamily="18" charset="0"/>
                <a:ea typeface="Times New Roman" panose="02020603050405020304" pitchFamily="18" charset="0"/>
              </a:rPr>
              <a:t>    In research surveying healthcare professionals' understanding of transgender health, they report limited knowledge but express that they find transgender health to be valuable and would like more training. </a:t>
            </a:r>
            <a:endParaRPr lang="en-US" sz="1200" dirty="0">
              <a:effectLst/>
              <a:latin typeface="Times New Roman" panose="02020603050405020304" pitchFamily="18" charset="0"/>
              <a:ea typeface="Times New Roman" panose="02020603050405020304" pitchFamily="18" charset="0"/>
            </a:endParaRPr>
          </a:p>
          <a:p>
            <a:endParaRPr lang="en-US" dirty="0"/>
          </a:p>
          <a:p>
            <a:endParaRPr lang="en-US" b="1" dirty="0"/>
          </a:p>
          <a:p>
            <a:r>
              <a:rPr lang="en-US" b="0" dirty="0"/>
              <a:t>ORIGINAL</a:t>
            </a:r>
          </a:p>
          <a:p>
            <a:endParaRPr lang="en-US" dirty="0"/>
          </a:p>
          <a:p>
            <a:pPr marL="0" indent="0">
              <a:lnSpc>
                <a:spcPct val="100000"/>
              </a:lnSpc>
              <a:buNone/>
            </a:pPr>
            <a:r>
              <a:rPr lang="en-US" sz="1200" dirty="0"/>
              <a:t>There is evidence in the literature of limitations in healthcare providers’:</a:t>
            </a:r>
          </a:p>
          <a:p>
            <a:pPr marL="0" indent="0">
              <a:lnSpc>
                <a:spcPct val="100000"/>
              </a:lnSpc>
              <a:buNone/>
            </a:pPr>
            <a:r>
              <a:rPr lang="en-US" sz="1200" b="1" dirty="0"/>
              <a:t>Knowledge </a:t>
            </a:r>
            <a:r>
              <a:rPr lang="en-US" sz="1200" dirty="0"/>
              <a:t>of transgender health: One of the most common reasons healthcare providers indicate for refusing to provide the requested transition-related healthcare is a lack of necessary training (Puckett et al., 2018). </a:t>
            </a:r>
          </a:p>
          <a:p>
            <a:pPr marL="0" indent="0">
              <a:lnSpc>
                <a:spcPct val="100000"/>
              </a:lnSpc>
              <a:buNone/>
            </a:pPr>
            <a:r>
              <a:rPr lang="en-US" sz="1200" dirty="0"/>
              <a:t> There are no requirements that transgender health be integrated in any university or healthcare training curriculum (Norwood et al., 2022; Van </a:t>
            </a:r>
            <a:r>
              <a:rPr lang="en-US" sz="1200" dirty="0" err="1"/>
              <a:t>Heesewijk</a:t>
            </a:r>
            <a:r>
              <a:rPr lang="en-US" sz="1200" dirty="0"/>
              <a:t> et al., 2022. Other than ‘diversity days and occasional guest speakers, most training programs have not chosen to teach transgender health (Cruz, 2014; </a:t>
            </a:r>
            <a:r>
              <a:rPr lang="en-US" sz="1200" dirty="0" err="1"/>
              <a:t>Goldhammer</a:t>
            </a:r>
            <a:r>
              <a:rPr lang="en-US" sz="1200" dirty="0"/>
              <a:t> et al., 2018; Johnston &amp; Shearer, 2017; Shuster, 2021; Tidwell, 2017). </a:t>
            </a:r>
          </a:p>
          <a:p>
            <a:pPr marL="0" indent="0">
              <a:lnSpc>
                <a:spcPct val="100000"/>
              </a:lnSpc>
              <a:buNone/>
            </a:pPr>
            <a:r>
              <a:rPr lang="en-US" sz="1200" dirty="0"/>
              <a:t>45% of 67 internal medicine residents reported receiving any transgender health education. Most had no idea where to refer transgender patients for gender-affirming healthcare (Johnston &amp; Shearer, 2017).  Several qualitative studies featuring interviews with healthcare providers revealed that most providers reported limited to no transgender health knowledge or training (McPhail et al., 2016, </a:t>
            </a:r>
            <a:r>
              <a:rPr lang="en-US" sz="1200" dirty="0" err="1"/>
              <a:t>Paridiso</a:t>
            </a:r>
            <a:r>
              <a:rPr lang="en-US" sz="1200" dirty="0"/>
              <a:t> &amp; Lally, 2018, Rider et al., 2019, Shuster, 2021).</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7</a:t>
            </a:fld>
            <a:endParaRPr lang="en-US"/>
          </a:p>
        </p:txBody>
      </p:sp>
    </p:spTree>
    <p:extLst>
      <p:ext uri="{BB962C8B-B14F-4D97-AF65-F5344CB8AC3E}">
        <p14:creationId xmlns:p14="http://schemas.microsoft.com/office/powerpoint/2010/main" val="240247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participants shared that they need guidance regarding for which transgender patients they should prescribe hormones and for which patients they should decline hormones. They also requested guidance on how to interact with transgender patients. Shires et al. (2018) surveyed 163 general practitioners working in a Midwest integrated health system about willingness to provide routine healthcare to transgender patients. The survey also included items assessing exposure to transgender people and transphobia. Of the roughly one-half that responded, nearly 86% of the general practitioners indicated a willingness to provide routine healthcare to transgender people (Shires et al., 2018). Practitioners with an elevated level of transphobia were the least willing to care for transgender people as compared to those who have met at least one transgender person. Shires et al. (2018) surveyed primary care providers (PCPs) working in a Midwest integrated health system to learn whether they were willing to continue prescribing gender-affirmative hormone therapy to transgender people receiving hormone therapy from a previous provider. The survey also measured previous personal and clinical exposure to transgender people, transphobia, and familiarity with hormone regimens. Out of the 158 PCPs who completed the online survey, only half (50.6%) indicated receptivity towards continuing gender-affirmative hormone therapy previously managed by another medical provider. Medical residents were more likely to be willing to continue hormone therapy than attending physicians. Approximately 74% of the participants familiar with hormone regimens were willing to continue hormone therapy, compared to 48% of those unfamiliar. Participants who were unwilling to continue hormone therapy indicated significantly higher transphobia scores than those who were willing. There were no significant differences in willingness to continue hormone therapy between practitioners who had met at least one transgender person and those who did not (Shires et al., 2018). Shuster (2021) found medical providers more hesitant to provide gender-affirming healthcare when their self-perception as medical experts was challenged by the uncertainty they experienced when working with transgender patients. The dissonance they experienced as a result of this uncertainty could be likened to Festinger's existential crisis (1962). In order to resolve this dissonance and facilitate their drive toward certainty, Shuster (2021) found that medical providers had a prevailing belief that transgender people must be 100% certain about their transition and demonstrate that they are 100% ready for such a significant life change before the provider will consider gender-affirming healthcare. This is an unrealistic expectation since people rarely reach the point of 100% certainty before making a significant life decision (Shuster, 2021). Shuster found a reoccurring pattern of providers engaging in 'trans exceptionalism' by gatekeeping and being unable to generalize their experience and decision-making strategies with cisgender patients to transgender patients (Shuster, 2021). In addition, some providers felt uncomfortable working with transgender people due to limited personal contact and familiarity. Many providers shared that they had never met a transgender person and were startled to discover that the patient they were treating was transgender (Shuster, 2021). A common theme in a literature review conducted by (Van </a:t>
            </a:r>
            <a:r>
              <a:rPr lang="en-US" sz="1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Heesewijk</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 2022</a:t>
            </a:r>
            <a:r>
              <a:rPr lang="en-GB"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is that medical providers experience anxiety about the legitimacy and safety of gender-affirming healthcare interventions based on misconceptions rather than actual knowledge and experience.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Most of the medical residents in Johnston and Shearer’s (2017) study indicated that they did not feel comfortable providing medical care to transgender people and reported a median comfort level of two on a scale of one to five.</a:t>
            </a:r>
            <a:r>
              <a:rPr lang="en-US" dirty="0">
                <a:effectLst/>
              </a:rPr>
              <a:t> </a:t>
            </a:r>
            <a:endParaRPr lang="en-US" dirty="0"/>
          </a:p>
          <a:p>
            <a:endParaRPr lang="en-US" dirty="0"/>
          </a:p>
          <a:p>
            <a:r>
              <a:rPr lang="en-US" dirty="0"/>
              <a:t>ORIGINAL</a:t>
            </a:r>
          </a:p>
          <a:p>
            <a:endParaRPr lang="en-US" dirty="0"/>
          </a:p>
          <a:p>
            <a:pPr marL="0" indent="0">
              <a:lnSpc>
                <a:spcPct val="100000"/>
              </a:lnSpc>
              <a:buNone/>
            </a:pPr>
            <a:r>
              <a:rPr lang="en-US" sz="1200" dirty="0"/>
              <a:t>There is evidence in the literature of limitations in healthcare providers’:</a:t>
            </a:r>
          </a:p>
          <a:p>
            <a:pPr marL="0" indent="0">
              <a:lnSpc>
                <a:spcPct val="100000"/>
              </a:lnSpc>
              <a:buNone/>
            </a:pPr>
            <a:r>
              <a:rPr lang="en-US" sz="1200" b="1" dirty="0"/>
              <a:t>Perceived Competency </a:t>
            </a:r>
            <a:r>
              <a:rPr lang="en-US" sz="1200" dirty="0"/>
              <a:t>or confidence providing gender-affirming healthcare.</a:t>
            </a:r>
          </a:p>
          <a:p>
            <a:pPr marL="0" indent="0">
              <a:lnSpc>
                <a:spcPct val="100000"/>
              </a:lnSpc>
              <a:buNone/>
            </a:pPr>
            <a:r>
              <a:rPr lang="en-US" sz="1200" dirty="0"/>
              <a:t>90% of 67 internal medicine residents surveyed indicated that they do not feel comfortable prescribing gender-affirming hormone therapy, referring transgender people for gender-affirming surgery, or giving health screenings to transgender people (Johnson &amp; Shearer, 2017).</a:t>
            </a:r>
          </a:p>
          <a:p>
            <a:pPr marL="0" indent="0">
              <a:lnSpc>
                <a:spcPct val="100000"/>
              </a:lnSpc>
              <a:buNone/>
            </a:pPr>
            <a:r>
              <a:rPr lang="en-US" sz="1200" dirty="0"/>
              <a:t>Multiple studies reveal that healthcare providers do not feel confident working with transgender patients for fear that they will offend them or appear ignorant by saying the wrong thing (</a:t>
            </a:r>
            <a:r>
              <a:rPr lang="en-US" sz="1200" dirty="0" err="1"/>
              <a:t>Goldhammer</a:t>
            </a:r>
            <a:r>
              <a:rPr lang="en-US" sz="1200" dirty="0"/>
              <a:t> et al., 2018, </a:t>
            </a:r>
            <a:r>
              <a:rPr lang="en-US" sz="1200" dirty="0" err="1"/>
              <a:t>Paridiso</a:t>
            </a:r>
            <a:r>
              <a:rPr lang="en-US" sz="1200" dirty="0"/>
              <a:t> &amp; Lally, 2018).</a:t>
            </a:r>
          </a:p>
          <a:p>
            <a:pPr marL="0" indent="0">
              <a:lnSpc>
                <a:spcPct val="100000"/>
              </a:lnSpc>
              <a:buNone/>
            </a:pPr>
            <a:r>
              <a:rPr lang="en-US" sz="1200" dirty="0"/>
              <a:t>Two qualitative studies revealed that multiple physicians reported that they did not feel competent providing gender-affirming healthcare, especially hormone therapy, because medical school did not prepare them to provide this care (McPhail et al., 2016, Shuster, 2021).</a:t>
            </a:r>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8</a:t>
            </a:fld>
            <a:endParaRPr lang="en-US"/>
          </a:p>
        </p:txBody>
      </p:sp>
    </p:spTree>
    <p:extLst>
      <p:ext uri="{BB962C8B-B14F-4D97-AF65-F5344CB8AC3E}">
        <p14:creationId xmlns:p14="http://schemas.microsoft.com/office/powerpoint/2010/main" val="2877698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Shuster (2021) found medical providers more hesitant to provide gender-affirming healthcare when their self-perception as medical experts was challenged by the uncertainty they experienced when working with transgender patients. The dissonance they experienced as a result of this uncertainty could be likened to Festinger's existential crisis (1962). In order to resolve this dissonance and facilitate their drive toward certainty, Shuster (2021) found that medical providers had a prevailing belief that transgender people must be 100% certain about their transition and demonstrate that they are 100% ready for such a significant life change before the provider will consider gender-affirming healthcare. This is an unrealistic expectation since people rarely reach the point of 100% certainty before making a significant life decision (Shuster, 2021). Shuster found a reoccurring pattern of providers engaging in 'trans exceptionalism' by gatekeeping and being unable to generalize their experience and decision-making strategies with cisgender patients to transgender patients (Shuster, 2021). In addition, some providers felt uncomfortable working with transgender people due to limited personal contact and familiarity. Many providers shared that they had never met a transgender person and were startled to discover that the patient they were treating was transgender (Shuster, 2021). A common theme in a literature review conducted by (Van </a:t>
            </a:r>
            <a:r>
              <a:rPr lang="en-US" sz="1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Heesewijk</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 2022</a:t>
            </a:r>
            <a:r>
              <a:rPr lang="en-GB"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is that medical providers experience anxiety about the legitimacy and safety of gender-affirming healthcare interventions based on misconceptions rather than actual knowledge and experience. Shires et al. (2018) surveyed 163 general practitioners working in a Midwest integrated health system about willingness to provide routine healthcare to transgender patients. The survey also included items assessing exposure to transgender people and transphobia. Of the roughly one-half that responded, nearly 86% of the general practitioners indicated a willingness to provide routine healthcare to transgender people (Shires et al., 2018). Practitioners with an elevated level of transphobia were the least willing to care for transgender people as compared to those who have met at least one transgender person. Shires et al. (2018) surveyed primary care providers (PCPs) working in a Midwest integrated health system to learn whether they were willing to continue prescribing gender-affirmative hormone therapy to transgender people receiving hormone therapy from a previous provider. The survey also measured previous personal and clinical exposure to transgender people, transphobia, and familiarity with hormone regimens. Out of the 158 PCPs who completed the online survey, only half (50.6%) indicated receptivity towards continuing gender-affirmative hormone therapy previously managed by another medical provider. Medical residents were more likely to be willing to continue hormone therapy than attending physicians. Approximately 74% of the participants familiar with hormone regimens were willing to continue hormone therapy, compared to 48% of those unfamiliar. Participants who were unwilling to continue hormone therapy indicated significantly higher transphobia scores than those who were willing. There were no significant differences in willingness to continue hormone therapy between practitioners who had met at least one transgender person and those who did not (Shires et al., 2018). </a:t>
            </a: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reluctance of providers to provide gender-affirming healthcare is also rooted in the dissonance they experience when confronting uncertainty, putting into question their self-perception as medical experts.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r>
              <a:rPr lang="en-US" dirty="0"/>
              <a:t>ORIGINAL</a:t>
            </a:r>
          </a:p>
          <a:p>
            <a:endParaRPr lang="en-US" dirty="0"/>
          </a:p>
          <a:p>
            <a:pPr marL="0" indent="0">
              <a:lnSpc>
                <a:spcPct val="100000"/>
              </a:lnSpc>
              <a:buNone/>
            </a:pPr>
            <a:r>
              <a:rPr lang="en-US" sz="1200" dirty="0"/>
              <a:t>There is evidence in the literature of limitations in healthcare providers’:</a:t>
            </a:r>
          </a:p>
          <a:p>
            <a:pPr marL="0" indent="0">
              <a:lnSpc>
                <a:spcPct val="100000"/>
              </a:lnSpc>
              <a:buNone/>
            </a:pPr>
            <a:r>
              <a:rPr lang="en-US" sz="1200" b="1" dirty="0"/>
              <a:t>Attitudes </a:t>
            </a:r>
            <a:r>
              <a:rPr lang="en-US" sz="1200" dirty="0"/>
              <a:t>towards transgender people. </a:t>
            </a:r>
          </a:p>
          <a:p>
            <a:pPr marL="0" indent="0">
              <a:lnSpc>
                <a:spcPct val="100000"/>
              </a:lnSpc>
              <a:buNone/>
            </a:pPr>
            <a:r>
              <a:rPr lang="en-US" sz="1200" kern="0" dirty="0">
                <a:solidFill>
                  <a:srgbClr val="000000"/>
                </a:solidFill>
                <a:effectLst/>
                <a:latin typeface="Times New Roman" panose="02020603050405020304" pitchFamily="18" charset="0"/>
                <a:ea typeface="Times New Roman" panose="02020603050405020304" pitchFamily="18" charset="0"/>
              </a:rPr>
              <a:t>Shuster (2021) found that their physician participants often engaged in 'trans exceptionalism' by gatekeeping and being unable to generalize their experience and decision-making strategies with cisgender patients to transgender patients</a:t>
            </a:r>
            <a:r>
              <a:rPr lang="en-US" sz="1000" kern="0" dirty="0">
                <a:solidFill>
                  <a:srgbClr val="000000"/>
                </a:solidFill>
                <a:latin typeface="Times New Roman" panose="02020603050405020304" pitchFamily="18" charset="0"/>
                <a:ea typeface="Times New Roman" panose="02020603050405020304" pitchFamily="18" charset="0"/>
              </a:rPr>
              <a:t>.  </a:t>
            </a:r>
            <a:r>
              <a:rPr lang="en-US" sz="1200" kern="0" dirty="0">
                <a:solidFill>
                  <a:srgbClr val="000000"/>
                </a:solidFill>
                <a:latin typeface="Times New Roman" panose="02020603050405020304" pitchFamily="18" charset="0"/>
                <a:ea typeface="Times New Roman" panose="02020603050405020304" pitchFamily="18" charset="0"/>
              </a:rPr>
              <a:t>Ex: M</a:t>
            </a:r>
            <a:r>
              <a:rPr lang="en-US" sz="1200" kern="0" dirty="0">
                <a:solidFill>
                  <a:srgbClr val="000000"/>
                </a:solidFill>
                <a:effectLst/>
                <a:latin typeface="Times New Roman" panose="02020603050405020304" pitchFamily="18" charset="0"/>
                <a:ea typeface="Times New Roman" panose="02020603050405020304" pitchFamily="18" charset="0"/>
              </a:rPr>
              <a:t>edical providers </a:t>
            </a:r>
            <a:r>
              <a:rPr lang="en-US" sz="1200" kern="0" dirty="0">
                <a:solidFill>
                  <a:srgbClr val="000000"/>
                </a:solidFill>
                <a:latin typeface="Times New Roman" panose="02020603050405020304" pitchFamily="18" charset="0"/>
                <a:ea typeface="Times New Roman" panose="02020603050405020304" pitchFamily="18" charset="0"/>
              </a:rPr>
              <a:t>believed </a:t>
            </a:r>
            <a:r>
              <a:rPr lang="en-US" sz="1200" kern="0" dirty="0">
                <a:solidFill>
                  <a:srgbClr val="000000"/>
                </a:solidFill>
                <a:effectLst/>
                <a:latin typeface="Times New Roman" panose="02020603050405020304" pitchFamily="18" charset="0"/>
                <a:ea typeface="Times New Roman" panose="02020603050405020304" pitchFamily="18" charset="0"/>
              </a:rPr>
              <a:t>that transgender people must be 100% certain about their transition before beginning transition related healthcare. This is an unrealistic expectation since people rarely reach the point of 100% certainty before making a significant life decision.   </a:t>
            </a:r>
          </a:p>
          <a:p>
            <a:pPr marL="0" indent="0">
              <a:lnSpc>
                <a:spcPct val="100000"/>
              </a:lnSpc>
              <a:buNone/>
            </a:pPr>
            <a:r>
              <a:rPr lang="en-US" sz="1200" kern="0" dirty="0">
                <a:solidFill>
                  <a:srgbClr val="000000"/>
                </a:solidFill>
                <a:latin typeface="Times New Roman" panose="02020603050405020304" pitchFamily="18" charset="0"/>
              </a:rPr>
              <a:t>Shires et al., (2018) found that healthcare providers with elevated transphobia were less receptive to prescribing gender-affirming hormone therapy. </a:t>
            </a:r>
          </a:p>
          <a:p>
            <a:pPr marL="0" indent="0">
              <a:lnSpc>
                <a:spcPct val="100000"/>
              </a:lnSpc>
              <a:buNone/>
            </a:pPr>
            <a:r>
              <a:rPr lang="en-US" sz="1200" kern="0" dirty="0">
                <a:solidFill>
                  <a:srgbClr val="000000"/>
                </a:solidFill>
                <a:latin typeface="Times New Roman" panose="02020603050405020304" pitchFamily="18" charset="0"/>
              </a:rPr>
              <a:t>Most of the providers surveyed in </a:t>
            </a:r>
            <a:r>
              <a:rPr lang="en-US" sz="1200" kern="0" dirty="0" err="1">
                <a:solidFill>
                  <a:srgbClr val="000000"/>
                </a:solidFill>
                <a:latin typeface="Times New Roman" panose="02020603050405020304" pitchFamily="18" charset="0"/>
              </a:rPr>
              <a:t>Goldhammer</a:t>
            </a:r>
            <a:r>
              <a:rPr lang="en-US" sz="1200" kern="0" dirty="0">
                <a:solidFill>
                  <a:srgbClr val="000000"/>
                </a:solidFill>
                <a:latin typeface="Times New Roman" panose="02020603050405020304" pitchFamily="18" charset="0"/>
              </a:rPr>
              <a:t> et al.’s (2018) study reported that they rarely discuss gender identity or sexual orientation with patients because they do not believe it is relevant or they are afraid of offending them.</a:t>
            </a:r>
            <a:endParaRPr lang="en-US" sz="1200"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9</a:t>
            </a:fld>
            <a:endParaRPr lang="en-US"/>
          </a:p>
        </p:txBody>
      </p:sp>
    </p:spTree>
    <p:extLst>
      <p:ext uri="{BB962C8B-B14F-4D97-AF65-F5344CB8AC3E}">
        <p14:creationId xmlns:p14="http://schemas.microsoft.com/office/powerpoint/2010/main" val="3546272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mission of </a:t>
            </a:r>
            <a:r>
              <a:rPr lang="en-US" sz="1200" kern="1200" dirty="0" err="1">
                <a:solidFill>
                  <a:schemeClr val="tx1"/>
                </a:solidFill>
                <a:effectLst/>
                <a:latin typeface="+mn-lt"/>
                <a:ea typeface="+mn-ea"/>
                <a:cs typeface="+mn-cs"/>
              </a:rPr>
              <a:t>TransFORWARD</a:t>
            </a:r>
            <a:r>
              <a:rPr lang="en-US" sz="1200" kern="1200" dirty="0">
                <a:solidFill>
                  <a:schemeClr val="tx1"/>
                </a:solidFill>
                <a:effectLst/>
                <a:latin typeface="+mn-lt"/>
                <a:ea typeface="+mn-ea"/>
                <a:cs typeface="+mn-cs"/>
              </a:rPr>
              <a:t> is to build research capacity and community partnerships throughout Texas and to advocate for healthcare access and equal rights for the transgender community (</a:t>
            </a:r>
            <a:r>
              <a:rPr lang="en-US" sz="1200" kern="1200" dirty="0" err="1">
                <a:solidFill>
                  <a:schemeClr val="tx1"/>
                </a:solidFill>
                <a:effectLst/>
                <a:latin typeface="+mn-lt"/>
                <a:ea typeface="+mn-ea"/>
                <a:cs typeface="+mn-cs"/>
              </a:rPr>
              <a:t>TransFORWARD</a:t>
            </a:r>
            <a:r>
              <a:rPr lang="en-US" sz="1200" kern="1200" dirty="0">
                <a:solidFill>
                  <a:schemeClr val="tx1"/>
                </a:solidFill>
                <a:effectLst/>
                <a:latin typeface="+mn-lt"/>
                <a:ea typeface="+mn-ea"/>
                <a:cs typeface="+mn-cs"/>
              </a:rPr>
              <a:t>, 2021). In each of Texas’ eight geographical regions, </a:t>
            </a:r>
            <a:r>
              <a:rPr lang="en-US" sz="1200" kern="1200" dirty="0" err="1">
                <a:solidFill>
                  <a:schemeClr val="tx1"/>
                </a:solidFill>
                <a:effectLst/>
                <a:latin typeface="+mn-lt"/>
                <a:ea typeface="+mn-ea"/>
                <a:cs typeface="+mn-cs"/>
              </a:rPr>
              <a:t>TransFORWARD</a:t>
            </a:r>
            <a:r>
              <a:rPr lang="en-US" sz="1200" kern="1200" dirty="0">
                <a:solidFill>
                  <a:schemeClr val="tx1"/>
                </a:solidFill>
                <a:effectLst/>
                <a:latin typeface="+mn-lt"/>
                <a:ea typeface="+mn-ea"/>
                <a:cs typeface="+mn-cs"/>
              </a:rPr>
              <a:t> facilitates partnerships between transgender community representatives who are passionate about healthcare and physicians, some of who themselves identify as gender diverse, to develop research projects and interventions to improve access to gender-affirming healthcare throughout the state of Texas (</a:t>
            </a:r>
            <a:r>
              <a:rPr lang="en-US" sz="1200" kern="1200" dirty="0" err="1">
                <a:solidFill>
                  <a:schemeClr val="tx1"/>
                </a:solidFill>
                <a:effectLst/>
                <a:latin typeface="+mn-lt"/>
                <a:ea typeface="+mn-ea"/>
                <a:cs typeface="+mn-cs"/>
              </a:rPr>
              <a:t>TransFORWARD</a:t>
            </a:r>
            <a:r>
              <a:rPr lang="en-US" sz="1200" kern="1200" dirty="0">
                <a:solidFill>
                  <a:schemeClr val="tx1"/>
                </a:solidFill>
                <a:effectLst/>
                <a:latin typeface="+mn-lt"/>
                <a:ea typeface="+mn-ea"/>
                <a:cs typeface="+mn-cs"/>
              </a:rPr>
              <a:t>, 2021).</a:t>
            </a:r>
          </a:p>
          <a:p>
            <a:endParaRPr lang="en-US" dirty="0"/>
          </a:p>
          <a:p>
            <a:r>
              <a:rPr lang="en-US" dirty="0"/>
              <a:t>ORIGINAL SLIDE:</a:t>
            </a:r>
          </a:p>
          <a:p>
            <a:endParaRPr lang="en-US" dirty="0"/>
          </a:p>
          <a:p>
            <a:r>
              <a:rPr lang="en-US" dirty="0"/>
              <a:t>Evaluate the effectiveness of the Transgender Health Learning Series, an online transgender healthcare training in improving healthcare students’:</a:t>
            </a:r>
          </a:p>
          <a:p>
            <a:pPr marL="0" indent="0">
              <a:buNone/>
            </a:pPr>
            <a:endParaRPr lang="en-US" dirty="0"/>
          </a:p>
          <a:p>
            <a:pPr lvl="1"/>
            <a:r>
              <a:rPr lang="en-US" b="1" dirty="0"/>
              <a:t>Attitudes </a:t>
            </a:r>
            <a:r>
              <a:rPr lang="en-US" dirty="0"/>
              <a:t>towards transgender people, especially patients.</a:t>
            </a:r>
          </a:p>
          <a:p>
            <a:pPr lvl="1"/>
            <a:r>
              <a:rPr lang="en-US" b="1" dirty="0"/>
              <a:t>Knowledge </a:t>
            </a:r>
            <a:r>
              <a:rPr lang="en-US" dirty="0"/>
              <a:t>about transgender health and gender-affirming healthcare practices. </a:t>
            </a:r>
          </a:p>
          <a:p>
            <a:pPr lvl="1"/>
            <a:r>
              <a:rPr lang="en-US" b="1" dirty="0"/>
              <a:t>Perceived competency </a:t>
            </a:r>
            <a:r>
              <a:rPr lang="en-US" dirty="0"/>
              <a:t>or confidence providing gender-affirming healthcare to the transgender community. </a:t>
            </a:r>
          </a:p>
          <a:p>
            <a:endParaRPr lang="en-US" dirty="0"/>
          </a:p>
          <a:p>
            <a:endParaRPr lang="en-US" dirty="0"/>
          </a:p>
        </p:txBody>
      </p:sp>
      <p:sp>
        <p:nvSpPr>
          <p:cNvPr id="4" name="Slide Number Placeholder 3"/>
          <p:cNvSpPr>
            <a:spLocks noGrp="1"/>
          </p:cNvSpPr>
          <p:nvPr>
            <p:ph type="sldNum" sz="quarter" idx="5"/>
          </p:nvPr>
        </p:nvSpPr>
        <p:spPr/>
        <p:txBody>
          <a:bodyPr/>
          <a:lstStyle/>
          <a:p>
            <a:fld id="{0DEEA1C2-F909-41BC-BF8B-FE0CAC88EB33}" type="slidenum">
              <a:rPr lang="en-US" smtClean="0"/>
              <a:t>10</a:t>
            </a:fld>
            <a:endParaRPr lang="en-US"/>
          </a:p>
        </p:txBody>
      </p:sp>
    </p:spTree>
    <p:extLst>
      <p:ext uri="{BB962C8B-B14F-4D97-AF65-F5344CB8AC3E}">
        <p14:creationId xmlns:p14="http://schemas.microsoft.com/office/powerpoint/2010/main" val="3178621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1601135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1063853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23BB3-B511-CC45-B2DE-0BB7866C9892}" type="slidenum">
              <a:rPr lang="en-EG" smtClean="0"/>
              <a:t>‹#›</a:t>
            </a:fld>
            <a:endParaRPr lang="en-EG"/>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08764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3765050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23BB3-B511-CC45-B2DE-0BB7866C9892}" type="slidenum">
              <a:rPr lang="en-EG" smtClean="0"/>
              <a:t>‹#›</a:t>
            </a:fld>
            <a:endParaRPr lang="en-EG"/>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12839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2763955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171115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805834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309736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C92AEB-BB73-C041-9449-FF37301D5929}" type="datetimeFigureOut">
              <a:rPr lang="en-EG" smtClean="0"/>
              <a:t>5/4/23</a:t>
            </a:fld>
            <a:endParaRPr lang="en-EG"/>
          </a:p>
        </p:txBody>
      </p:sp>
      <p:sp>
        <p:nvSpPr>
          <p:cNvPr id="5" name="Footer Placeholder 4"/>
          <p:cNvSpPr>
            <a:spLocks noGrp="1"/>
          </p:cNvSpPr>
          <p:nvPr>
            <p:ph type="ftr" sz="quarter" idx="11"/>
          </p:nvPr>
        </p:nvSpPr>
        <p:spPr/>
        <p:txBody>
          <a:bodyPr/>
          <a:lstStyle/>
          <a:p>
            <a:endParaRPr lang="en-E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3390193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141315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C92AEB-BB73-C041-9449-FF37301D5929}" type="datetimeFigureOut">
              <a:rPr lang="en-EG" smtClean="0"/>
              <a:t>5/4/23</a:t>
            </a:fld>
            <a:endParaRPr lang="en-EG"/>
          </a:p>
        </p:txBody>
      </p:sp>
      <p:sp>
        <p:nvSpPr>
          <p:cNvPr id="8" name="Footer Placeholder 7"/>
          <p:cNvSpPr>
            <a:spLocks noGrp="1"/>
          </p:cNvSpPr>
          <p:nvPr>
            <p:ph type="ftr" sz="quarter" idx="11"/>
          </p:nvPr>
        </p:nvSpPr>
        <p:spPr/>
        <p:txBody>
          <a:bodyPr/>
          <a:lstStyle/>
          <a:p>
            <a:endParaRPr lang="en-EG"/>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273071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C92AEB-BB73-C041-9449-FF37301D5929}" type="datetimeFigureOut">
              <a:rPr lang="en-EG" smtClean="0"/>
              <a:t>5/4/23</a:t>
            </a:fld>
            <a:endParaRPr lang="en-EG"/>
          </a:p>
        </p:txBody>
      </p:sp>
      <p:sp>
        <p:nvSpPr>
          <p:cNvPr id="4" name="Footer Placeholder 3"/>
          <p:cNvSpPr>
            <a:spLocks noGrp="1"/>
          </p:cNvSpPr>
          <p:nvPr>
            <p:ph type="ftr" sz="quarter" idx="11"/>
          </p:nvPr>
        </p:nvSpPr>
        <p:spPr/>
        <p:txBody>
          <a:bodyPr/>
          <a:lstStyle/>
          <a:p>
            <a:endParaRPr lang="en-EG"/>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1414976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92AEB-BB73-C041-9449-FF37301D5929}" type="datetimeFigureOut">
              <a:rPr lang="en-EG" smtClean="0"/>
              <a:t>5/4/23</a:t>
            </a:fld>
            <a:endParaRPr lang="en-EG"/>
          </a:p>
        </p:txBody>
      </p:sp>
      <p:sp>
        <p:nvSpPr>
          <p:cNvPr id="3" name="Footer Placeholder 2"/>
          <p:cNvSpPr>
            <a:spLocks noGrp="1"/>
          </p:cNvSpPr>
          <p:nvPr>
            <p:ph type="ftr" sz="quarter" idx="11"/>
          </p:nvPr>
        </p:nvSpPr>
        <p:spPr/>
        <p:txBody>
          <a:bodyPr/>
          <a:lstStyle/>
          <a:p>
            <a:endParaRPr lang="en-EG"/>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2580421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364040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C92AEB-BB73-C041-9449-FF37301D5929}" type="datetimeFigureOut">
              <a:rPr lang="en-EG" smtClean="0"/>
              <a:t>5/4/23</a:t>
            </a:fld>
            <a:endParaRPr lang="en-EG"/>
          </a:p>
        </p:txBody>
      </p:sp>
      <p:sp>
        <p:nvSpPr>
          <p:cNvPr id="6" name="Footer Placeholder 5"/>
          <p:cNvSpPr>
            <a:spLocks noGrp="1"/>
          </p:cNvSpPr>
          <p:nvPr>
            <p:ph type="ftr" sz="quarter" idx="11"/>
          </p:nvPr>
        </p:nvSpPr>
        <p:spPr/>
        <p:txBody>
          <a:bodyPr/>
          <a:lstStyle/>
          <a:p>
            <a:endParaRPr lang="en-E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23BB3-B511-CC45-B2DE-0BB7866C9892}" type="slidenum">
              <a:rPr lang="en-EG" smtClean="0"/>
              <a:t>‹#›</a:t>
            </a:fld>
            <a:endParaRPr lang="en-EG"/>
          </a:p>
        </p:txBody>
      </p:sp>
    </p:spTree>
    <p:extLst>
      <p:ext uri="{BB962C8B-B14F-4D97-AF65-F5344CB8AC3E}">
        <p14:creationId xmlns:p14="http://schemas.microsoft.com/office/powerpoint/2010/main" val="555180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6C92AEB-BB73-C041-9449-FF37301D5929}" type="datetimeFigureOut">
              <a:rPr lang="en-EG" smtClean="0"/>
              <a:t>5/4/23</a:t>
            </a:fld>
            <a:endParaRPr lang="en-EG"/>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EG"/>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5E23BB3-B511-CC45-B2DE-0BB7866C9892}" type="slidenum">
              <a:rPr lang="en-EG" smtClean="0"/>
              <a:t>‹#›</a:t>
            </a:fld>
            <a:endParaRPr lang="en-EG"/>
          </a:p>
        </p:txBody>
      </p:sp>
    </p:spTree>
    <p:extLst>
      <p:ext uri="{BB962C8B-B14F-4D97-AF65-F5344CB8AC3E}">
        <p14:creationId xmlns:p14="http://schemas.microsoft.com/office/powerpoint/2010/main" val="143492483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doi.org/10.1177/0891243209340034" TargetMode="External"/><Relationship Id="rId3" Type="http://schemas.openxmlformats.org/officeDocument/2006/relationships/hyperlink" Target="https://doi.org/10.1089/trgh.2016.0026" TargetMode="External"/><Relationship Id="rId7" Type="http://schemas.openxmlformats.org/officeDocument/2006/relationships/hyperlink" Target="https://doi.org/10.1089/trgh.2015.0009" TargetMode="External"/><Relationship Id="rId2" Type="http://schemas.openxmlformats.org/officeDocument/2006/relationships/hyperlink" Target="https://doi.org/10.1016/0749-5978(91)90020-t" TargetMode="External"/><Relationship Id="rId1" Type="http://schemas.openxmlformats.org/officeDocument/2006/relationships/slideLayout" Target="../slideLayouts/slideLayout2.xml"/><Relationship Id="rId6" Type="http://schemas.openxmlformats.org/officeDocument/2006/relationships/hyperlink" Target="https://doi.org/10.1007/s10508-016-0840-1" TargetMode="External"/><Relationship Id="rId5" Type="http://schemas.openxmlformats.org/officeDocument/2006/relationships/hyperlink" Target="https://doi.org/10.3102/01623737011003255" TargetMode="External"/><Relationship Id="rId4" Type="http://schemas.openxmlformats.org/officeDocument/2006/relationships/hyperlink" Target="https://doi.org/10.1089/lgbt.2018.0118"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B4E5A55-5CCC-615B-1935-516480CB1BAF}"/>
              </a:ext>
            </a:extLst>
          </p:cNvPr>
          <p:cNvSpPr>
            <a:spLocks noGrp="1"/>
          </p:cNvSpPr>
          <p:nvPr>
            <p:ph type="ctrTitle"/>
          </p:nvPr>
        </p:nvSpPr>
        <p:spPr>
          <a:xfrm>
            <a:off x="2238375" y="514350"/>
            <a:ext cx="9305925" cy="2105025"/>
          </a:xfrm>
        </p:spPr>
        <p:txBody>
          <a:bodyPr anchor="b">
            <a:noAutofit/>
          </a:bodyPr>
          <a:lstStyle/>
          <a:p>
            <a:pPr algn="ctr">
              <a:lnSpc>
                <a:spcPct val="90000"/>
              </a:lnSpc>
            </a:pPr>
            <a:r>
              <a:rPr lang="en-US" sz="3200" dirty="0">
                <a:solidFill>
                  <a:srgbClr val="7030A0"/>
                </a:solidFill>
                <a:latin typeface="Times New Roman" panose="02020603050405020304" pitchFamily="18" charset="0"/>
                <a:cs typeface="Times New Roman" panose="02020603050405020304" pitchFamily="18" charset="0"/>
              </a:rPr>
              <a:t> </a:t>
            </a:r>
            <a:br>
              <a:rPr lang="en-US" sz="3200" dirty="0">
                <a:solidFill>
                  <a:srgbClr val="7030A0"/>
                </a:solidFill>
                <a:latin typeface="Times New Roman" panose="02020603050405020304" pitchFamily="18" charset="0"/>
                <a:cs typeface="Times New Roman" panose="02020603050405020304" pitchFamily="18" charset="0"/>
              </a:rPr>
            </a:br>
            <a:r>
              <a:rPr lang="en-US" sz="3200" b="1" dirty="0">
                <a:solidFill>
                  <a:srgbClr val="7030A0"/>
                </a:solidFill>
                <a:latin typeface="Times New Roman" panose="02020603050405020304" pitchFamily="18" charset="0"/>
                <a:cs typeface="Times New Roman" panose="02020603050405020304" pitchFamily="18" charset="0"/>
              </a:rPr>
              <a:t>Effectiveness of Transgender Health Training on Healthcare Students’ </a:t>
            </a:r>
            <a:br>
              <a:rPr lang="en-US" sz="3200" b="1" dirty="0">
                <a:solidFill>
                  <a:srgbClr val="7030A0"/>
                </a:solidFill>
                <a:latin typeface="Times New Roman" panose="02020603050405020304" pitchFamily="18" charset="0"/>
                <a:cs typeface="Times New Roman" panose="02020603050405020304" pitchFamily="18" charset="0"/>
              </a:rPr>
            </a:br>
            <a:r>
              <a:rPr lang="en-US" sz="3200" b="1" dirty="0">
                <a:solidFill>
                  <a:srgbClr val="7030A0"/>
                </a:solidFill>
                <a:latin typeface="Times New Roman" panose="02020603050405020304" pitchFamily="18" charset="0"/>
                <a:cs typeface="Times New Roman" panose="02020603050405020304" pitchFamily="18" charset="0"/>
              </a:rPr>
              <a:t>Knowledge, Attitudes, &amp; Perceived Competency </a:t>
            </a:r>
            <a:br>
              <a:rPr lang="en-US" sz="3200" b="1" dirty="0">
                <a:solidFill>
                  <a:srgbClr val="7030A0"/>
                </a:solidFill>
                <a:latin typeface="Times New Roman" panose="02020603050405020304" pitchFamily="18" charset="0"/>
                <a:cs typeface="Times New Roman" panose="02020603050405020304" pitchFamily="18" charset="0"/>
              </a:rPr>
            </a:br>
            <a:r>
              <a:rPr lang="en-US" sz="3200" b="1" dirty="0">
                <a:solidFill>
                  <a:srgbClr val="7030A0"/>
                </a:solidFill>
                <a:latin typeface="Times New Roman" panose="02020603050405020304" pitchFamily="18" charset="0"/>
                <a:cs typeface="Times New Roman" panose="02020603050405020304" pitchFamily="18" charset="0"/>
              </a:rPr>
              <a:t>Providing Gender-Affirming Healthcare  </a:t>
            </a:r>
          </a:p>
        </p:txBody>
      </p:sp>
      <p:sp>
        <p:nvSpPr>
          <p:cNvPr id="5" name="Subtitle 2">
            <a:extLst>
              <a:ext uri="{FF2B5EF4-FFF2-40B4-BE49-F238E27FC236}">
                <a16:creationId xmlns:a16="http://schemas.microsoft.com/office/drawing/2014/main" id="{7156A82A-D10E-D015-B2AD-6B63FD63BBB8}"/>
              </a:ext>
            </a:extLst>
          </p:cNvPr>
          <p:cNvSpPr>
            <a:spLocks noGrp="1"/>
          </p:cNvSpPr>
          <p:nvPr>
            <p:ph type="subTitle" idx="1"/>
          </p:nvPr>
        </p:nvSpPr>
        <p:spPr>
          <a:xfrm>
            <a:off x="2660650" y="3752850"/>
            <a:ext cx="7993062" cy="2876550"/>
          </a:xfrm>
          <a:solidFill>
            <a:schemeClr val="accent5">
              <a:lumMod val="20000"/>
              <a:lumOff val="80000"/>
              <a:alpha val="30000"/>
            </a:schemeClr>
          </a:solidFill>
        </p:spPr>
        <p:txBody>
          <a:bodyPr anchor="t">
            <a:noAutofit/>
          </a:bodyPr>
          <a:lstStyle/>
          <a:p>
            <a:pPr algn="ctr">
              <a:lnSpc>
                <a:spcPct val="100000"/>
              </a:lnSpc>
            </a:pPr>
            <a:r>
              <a:rPr lang="en-US" dirty="0">
                <a:solidFill>
                  <a:schemeClr val="tx1"/>
                </a:solidFill>
                <a:latin typeface="Arial" panose="020B0604020202020204" pitchFamily="34" charset="0"/>
                <a:cs typeface="Arial" panose="020B0604020202020204" pitchFamily="34" charset="0"/>
              </a:rPr>
              <a:t>Dissertation Defense By Deborah Corey, M.Ed.</a:t>
            </a:r>
          </a:p>
          <a:p>
            <a:pPr algn="ctr">
              <a:lnSpc>
                <a:spcPct val="100000"/>
              </a:lnSpc>
            </a:pPr>
            <a:r>
              <a:rPr lang="en-US" dirty="0">
                <a:solidFill>
                  <a:schemeClr val="tx1"/>
                </a:solidFill>
                <a:latin typeface="Arial" panose="020B0604020202020204" pitchFamily="34" charset="0"/>
                <a:cs typeface="Arial" panose="020B0604020202020204" pitchFamily="34" charset="0"/>
              </a:rPr>
              <a:t>Doctoral Candidate of Combined Counseling/ School Psychology </a:t>
            </a:r>
          </a:p>
          <a:p>
            <a:pPr algn="ctr">
              <a:lnSpc>
                <a:spcPct val="100000"/>
              </a:lnSpc>
            </a:pPr>
            <a:r>
              <a:rPr lang="en-US" dirty="0">
                <a:solidFill>
                  <a:schemeClr val="tx1"/>
                </a:solidFill>
                <a:latin typeface="Arial" panose="020B0604020202020204" pitchFamily="34" charset="0"/>
                <a:cs typeface="Arial" panose="020B0604020202020204" pitchFamily="34" charset="0"/>
              </a:rPr>
              <a:t>College of Education, Northern Arizona University </a:t>
            </a:r>
          </a:p>
          <a:p>
            <a:pPr algn="ctr">
              <a:lnSpc>
                <a:spcPct val="100000"/>
              </a:lnSpc>
            </a:pPr>
            <a:r>
              <a:rPr lang="en-US" dirty="0">
                <a:solidFill>
                  <a:schemeClr val="tx1"/>
                </a:solidFill>
                <a:latin typeface="Arial" panose="020B0604020202020204" pitchFamily="34" charset="0"/>
                <a:cs typeface="Arial" panose="020B0604020202020204" pitchFamily="34" charset="0"/>
              </a:rPr>
              <a:t>Dissertation Co-Chairs: Drs. Ramona Mellott and Joseph </a:t>
            </a:r>
            <a:r>
              <a:rPr lang="en-US" dirty="0" err="1">
                <a:solidFill>
                  <a:schemeClr val="tx1"/>
                </a:solidFill>
                <a:latin typeface="Arial" panose="020B0604020202020204" pitchFamily="34" charset="0"/>
                <a:cs typeface="Arial" panose="020B0604020202020204" pitchFamily="34" charset="0"/>
              </a:rPr>
              <a:t>Wegwert</a:t>
            </a:r>
            <a:r>
              <a:rPr lang="en-US" dirty="0">
                <a:solidFill>
                  <a:schemeClr val="tx1"/>
                </a:solidFill>
                <a:latin typeface="Arial" panose="020B0604020202020204" pitchFamily="34" charset="0"/>
                <a:cs typeface="Arial" panose="020B0604020202020204" pitchFamily="34" charset="0"/>
              </a:rPr>
              <a:t> </a:t>
            </a:r>
          </a:p>
          <a:p>
            <a:pPr algn="ctr">
              <a:lnSpc>
                <a:spcPct val="100000"/>
              </a:lnSpc>
            </a:pPr>
            <a:r>
              <a:rPr lang="en-US" dirty="0">
                <a:solidFill>
                  <a:schemeClr val="tx1"/>
                </a:solidFill>
                <a:latin typeface="Arial" panose="020B0604020202020204" pitchFamily="34" charset="0"/>
                <a:cs typeface="Arial" panose="020B0604020202020204" pitchFamily="34" charset="0"/>
              </a:rPr>
              <a:t>Dissertation Committee Members: Drs. Dian Squire and Phillip </a:t>
            </a:r>
            <a:r>
              <a:rPr lang="en-US" dirty="0" err="1">
                <a:solidFill>
                  <a:schemeClr val="tx1"/>
                </a:solidFill>
                <a:latin typeface="Arial" panose="020B0604020202020204" pitchFamily="34" charset="0"/>
                <a:cs typeface="Arial" panose="020B0604020202020204" pitchFamily="34" charset="0"/>
              </a:rPr>
              <a:t>Schnarrs</a:t>
            </a:r>
            <a:endParaRPr lang="en-US" dirty="0">
              <a:solidFill>
                <a:schemeClr val="tx1"/>
              </a:solidFill>
              <a:latin typeface="Arial" panose="020B0604020202020204" pitchFamily="34" charset="0"/>
              <a:cs typeface="Arial" panose="020B0604020202020204" pitchFamily="34" charset="0"/>
            </a:endParaRPr>
          </a:p>
          <a:p>
            <a:pPr algn="ctr">
              <a:lnSpc>
                <a:spcPct val="100000"/>
              </a:lnSpc>
            </a:pPr>
            <a:r>
              <a:rPr lang="en-US" dirty="0">
                <a:solidFill>
                  <a:schemeClr val="tx1"/>
                </a:solidFill>
                <a:latin typeface="Arial" panose="020B0604020202020204" pitchFamily="34" charset="0"/>
                <a:cs typeface="Arial" panose="020B0604020202020204" pitchFamily="34" charset="0"/>
              </a:rPr>
              <a:t>Funded by APA Division 17 Counseling Psychology Research Grant from the American Psychological Foundation</a:t>
            </a:r>
          </a:p>
        </p:txBody>
      </p:sp>
    </p:spTree>
    <p:extLst>
      <p:ext uri="{BB962C8B-B14F-4D97-AF65-F5344CB8AC3E}">
        <p14:creationId xmlns:p14="http://schemas.microsoft.com/office/powerpoint/2010/main" val="998871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1B1A-F9FF-EC23-BB56-2DFA6F4320CC}"/>
              </a:ext>
            </a:extLst>
          </p:cNvPr>
          <p:cNvSpPr>
            <a:spLocks noGrp="1"/>
          </p:cNvSpPr>
          <p:nvPr>
            <p:ph type="title"/>
          </p:nvPr>
        </p:nvSpPr>
        <p:spPr>
          <a:xfrm>
            <a:off x="2583400" y="719360"/>
            <a:ext cx="8911687"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Purpose of the Study</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C33466A-43CC-B006-5113-729F94275176}"/>
              </a:ext>
            </a:extLst>
          </p:cNvPr>
          <p:cNvSpPr>
            <a:spLocks noGrp="1"/>
          </p:cNvSpPr>
          <p:nvPr>
            <p:ph idx="1"/>
          </p:nvPr>
        </p:nvSpPr>
        <p:spPr>
          <a:xfrm>
            <a:off x="2312987" y="2085975"/>
            <a:ext cx="9692640" cy="3840480"/>
          </a:xfrm>
          <a:solidFill>
            <a:schemeClr val="accent5">
              <a:lumMod val="20000"/>
              <a:lumOff val="80000"/>
              <a:alpha val="30000"/>
            </a:schemeClr>
          </a:solidFill>
        </p:spPr>
        <p:txBody>
          <a:bodyPr>
            <a:normAutofit/>
          </a:bodyPr>
          <a:lstStyle/>
          <a:p>
            <a:pPr>
              <a:lnSpc>
                <a:spcPct val="120000"/>
              </a:lnSpc>
              <a:spcBef>
                <a:spcPts val="0"/>
              </a:spcBef>
            </a:pPr>
            <a:r>
              <a:rPr lang="en-US" dirty="0">
                <a:latin typeface="Arial" panose="020B0604020202020204" pitchFamily="34" charset="0"/>
                <a:cs typeface="Arial" panose="020B0604020202020204" pitchFamily="34" charset="0"/>
              </a:rPr>
              <a:t>Evaluate the effectiveness of the Transgender Health Learning Series, an online transgender healthcare training in improving healthcare students’:</a:t>
            </a:r>
          </a:p>
          <a:p>
            <a:pPr marL="0" indent="0">
              <a:lnSpc>
                <a:spcPct val="120000"/>
              </a:lnSpc>
              <a:spcBef>
                <a:spcPts val="0"/>
              </a:spcBef>
              <a:buNone/>
            </a:pPr>
            <a:endParaRPr lang="en-US" dirty="0">
              <a:latin typeface="Arial" panose="020B0604020202020204" pitchFamily="34" charset="0"/>
              <a:cs typeface="Arial" panose="020B0604020202020204" pitchFamily="34" charset="0"/>
            </a:endParaRPr>
          </a:p>
          <a:p>
            <a:pPr lvl="1">
              <a:lnSpc>
                <a:spcPct val="120000"/>
              </a:lnSpc>
              <a:spcBef>
                <a:spcPts val="0"/>
              </a:spcBef>
            </a:pPr>
            <a:r>
              <a:rPr lang="en-US" sz="1800" b="1" dirty="0">
                <a:latin typeface="Arial" panose="020B0604020202020204" pitchFamily="34" charset="0"/>
                <a:cs typeface="Arial" panose="020B0604020202020204" pitchFamily="34" charset="0"/>
              </a:rPr>
              <a:t>Attitudes </a:t>
            </a:r>
            <a:r>
              <a:rPr lang="en-US" sz="1800" dirty="0">
                <a:latin typeface="Arial" panose="020B0604020202020204" pitchFamily="34" charset="0"/>
                <a:cs typeface="Arial" panose="020B0604020202020204" pitchFamily="34" charset="0"/>
              </a:rPr>
              <a:t>towards transgender people, especially patients.</a:t>
            </a:r>
          </a:p>
          <a:p>
            <a:pPr lvl="1">
              <a:lnSpc>
                <a:spcPct val="120000"/>
              </a:lnSpc>
              <a:spcBef>
                <a:spcPts val="0"/>
              </a:spcBef>
            </a:pPr>
            <a:endParaRPr lang="en-US" sz="1800" dirty="0">
              <a:latin typeface="Arial" panose="020B0604020202020204" pitchFamily="34" charset="0"/>
              <a:cs typeface="Arial" panose="020B0604020202020204" pitchFamily="34" charset="0"/>
            </a:endParaRPr>
          </a:p>
          <a:p>
            <a:pPr lvl="1">
              <a:lnSpc>
                <a:spcPct val="120000"/>
              </a:lnSpc>
              <a:spcBef>
                <a:spcPts val="0"/>
              </a:spcBef>
            </a:pPr>
            <a:r>
              <a:rPr lang="en-US" sz="1800" b="1" dirty="0">
                <a:latin typeface="Arial" panose="020B0604020202020204" pitchFamily="34" charset="0"/>
                <a:cs typeface="Arial" panose="020B0604020202020204" pitchFamily="34" charset="0"/>
              </a:rPr>
              <a:t>Knowledge </a:t>
            </a:r>
            <a:r>
              <a:rPr lang="en-US" sz="1800" dirty="0">
                <a:latin typeface="Arial" panose="020B0604020202020204" pitchFamily="34" charset="0"/>
                <a:cs typeface="Arial" panose="020B0604020202020204" pitchFamily="34" charset="0"/>
              </a:rPr>
              <a:t>about transgender health and gender-affirming healthcare practices. </a:t>
            </a:r>
          </a:p>
          <a:p>
            <a:pPr lvl="1">
              <a:lnSpc>
                <a:spcPct val="120000"/>
              </a:lnSpc>
              <a:spcBef>
                <a:spcPts val="0"/>
              </a:spcBef>
            </a:pPr>
            <a:endParaRPr lang="en-US" sz="1800" dirty="0">
              <a:latin typeface="Arial" panose="020B0604020202020204" pitchFamily="34" charset="0"/>
              <a:cs typeface="Arial" panose="020B0604020202020204" pitchFamily="34" charset="0"/>
            </a:endParaRPr>
          </a:p>
          <a:p>
            <a:pPr lvl="1">
              <a:lnSpc>
                <a:spcPct val="120000"/>
              </a:lnSpc>
              <a:spcBef>
                <a:spcPts val="0"/>
              </a:spcBef>
            </a:pPr>
            <a:r>
              <a:rPr lang="en-US" sz="1800" b="1" dirty="0">
                <a:latin typeface="Arial" panose="020B0604020202020204" pitchFamily="34" charset="0"/>
                <a:cs typeface="Arial" panose="020B0604020202020204" pitchFamily="34" charset="0"/>
              </a:rPr>
              <a:t>Perceived competency </a:t>
            </a:r>
            <a:r>
              <a:rPr lang="en-US" sz="1800" dirty="0">
                <a:latin typeface="Arial" panose="020B0604020202020204" pitchFamily="34" charset="0"/>
                <a:cs typeface="Arial" panose="020B0604020202020204" pitchFamily="34" charset="0"/>
              </a:rPr>
              <a:t>or confidence providing gender-affirming healthcare to the transgender community. </a:t>
            </a: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5248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17C9-2C39-064D-DE38-27596F6273A7}"/>
              </a:ext>
            </a:extLst>
          </p:cNvPr>
          <p:cNvSpPr>
            <a:spLocks noGrp="1"/>
          </p:cNvSpPr>
          <p:nvPr>
            <p:ph type="title"/>
          </p:nvPr>
        </p:nvSpPr>
        <p:spPr>
          <a:xfrm>
            <a:off x="2303462" y="624110"/>
            <a:ext cx="9692639"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Research Questions </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D396D92-8F7B-8CD0-FC4B-54FA1E0BC2A0}"/>
              </a:ext>
            </a:extLst>
          </p:cNvPr>
          <p:cNvSpPr>
            <a:spLocks noGrp="1"/>
          </p:cNvSpPr>
          <p:nvPr>
            <p:ph idx="1"/>
          </p:nvPr>
        </p:nvSpPr>
        <p:spPr>
          <a:xfrm>
            <a:off x="2303462" y="1523999"/>
            <a:ext cx="9692640" cy="4819651"/>
          </a:xfrm>
          <a:solidFill>
            <a:schemeClr val="accent5">
              <a:lumMod val="20000"/>
              <a:lumOff val="80000"/>
              <a:alpha val="30000"/>
            </a:schemeClr>
          </a:solidFill>
        </p:spPr>
        <p:txBody>
          <a:bodyPr>
            <a:noAutofit/>
          </a:bodyPr>
          <a:lstStyle/>
          <a:p>
            <a:pPr>
              <a:lnSpc>
                <a:spcPct val="120000"/>
              </a:lnSpc>
              <a:spcBef>
                <a:spcPts val="0"/>
              </a:spcBef>
            </a:pPr>
            <a:r>
              <a:rPr lang="en-US" sz="1600" dirty="0">
                <a:latin typeface="Arial" panose="020B0604020202020204" pitchFamily="34" charset="0"/>
                <a:cs typeface="Arial" panose="020B0604020202020204" pitchFamily="34" charset="0"/>
              </a:rPr>
              <a:t>1a. Do healthcare students who complete the </a:t>
            </a:r>
            <a:r>
              <a:rPr lang="en-US" sz="1600" b="1" dirty="0">
                <a:latin typeface="Arial" panose="020B0604020202020204" pitchFamily="34" charset="0"/>
                <a:cs typeface="Arial" panose="020B0604020202020204" pitchFamily="34" charset="0"/>
              </a:rPr>
              <a:t>Transgender Health Learning Series </a:t>
            </a:r>
            <a:r>
              <a:rPr lang="en-US" sz="1600" dirty="0">
                <a:latin typeface="Arial" panose="020B0604020202020204" pitchFamily="34" charset="0"/>
                <a:cs typeface="Arial" panose="020B0604020202020204" pitchFamily="34" charset="0"/>
              </a:rPr>
              <a:t>(</a:t>
            </a:r>
            <a:r>
              <a:rPr lang="en-US" sz="1600" b="1" dirty="0">
                <a:latin typeface="Arial" panose="020B0604020202020204" pitchFamily="34" charset="0"/>
                <a:cs typeface="Arial" panose="020B0604020202020204" pitchFamily="34" charset="0"/>
              </a:rPr>
              <a:t>THLS</a:t>
            </a:r>
            <a:r>
              <a:rPr lang="en-US" sz="1600" dirty="0">
                <a:latin typeface="Arial" panose="020B0604020202020204" pitchFamily="34" charset="0"/>
                <a:cs typeface="Arial" panose="020B0604020202020204" pitchFamily="34" charset="0"/>
              </a:rPr>
              <a:t>) demonstrate an attitude change toward transgender people?  </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1b. How do healthcare students who complete the </a:t>
            </a:r>
            <a:r>
              <a:rPr lang="en-US" sz="1600" b="1" dirty="0">
                <a:latin typeface="Arial" panose="020B0604020202020204" pitchFamily="34" charset="0"/>
                <a:cs typeface="Arial" panose="020B0604020202020204" pitchFamily="34" charset="0"/>
              </a:rPr>
              <a:t>THLS</a:t>
            </a:r>
            <a:r>
              <a:rPr lang="en-US" sz="1600" dirty="0">
                <a:latin typeface="Arial" panose="020B0604020202020204" pitchFamily="34" charset="0"/>
                <a:cs typeface="Arial" panose="020B0604020202020204" pitchFamily="34" charset="0"/>
              </a:rPr>
              <a:t> demonstrate attitude change?</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2.  Do healthcare students who complete the </a:t>
            </a:r>
            <a:r>
              <a:rPr lang="en-US" sz="1600" b="1" dirty="0">
                <a:latin typeface="Arial" panose="020B0604020202020204" pitchFamily="34" charset="0"/>
                <a:cs typeface="Arial" panose="020B0604020202020204" pitchFamily="34" charset="0"/>
              </a:rPr>
              <a:t>THLS </a:t>
            </a:r>
            <a:r>
              <a:rPr lang="en-US" sz="1600" dirty="0">
                <a:latin typeface="Arial" panose="020B0604020202020204" pitchFamily="34" charset="0"/>
                <a:cs typeface="Arial" panose="020B0604020202020204" pitchFamily="34" charset="0"/>
              </a:rPr>
              <a:t>demonstrate increased knowledge of transgender health and gender-affirming healthcare practices?   </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3a. Do healthcare students who complete the </a:t>
            </a:r>
            <a:r>
              <a:rPr lang="en-US" sz="1600" b="1" dirty="0">
                <a:latin typeface="Arial" panose="020B0604020202020204" pitchFamily="34" charset="0"/>
                <a:cs typeface="Arial" panose="020B0604020202020204" pitchFamily="34" charset="0"/>
              </a:rPr>
              <a:t>THLS </a:t>
            </a:r>
            <a:r>
              <a:rPr lang="en-US" sz="1600" dirty="0">
                <a:latin typeface="Arial" panose="020B0604020202020204" pitchFamily="34" charset="0"/>
                <a:cs typeface="Arial" panose="020B0604020202020204" pitchFamily="34" charset="0"/>
              </a:rPr>
              <a:t>demonstrate increased perceived competency in working with transgender people?  </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3b. How do healthcare students who complete the </a:t>
            </a:r>
            <a:r>
              <a:rPr lang="en-US" sz="1600" b="1" dirty="0">
                <a:latin typeface="Arial" panose="020B0604020202020204" pitchFamily="34" charset="0"/>
                <a:cs typeface="Arial" panose="020B0604020202020204" pitchFamily="34" charset="0"/>
              </a:rPr>
              <a:t>THLS </a:t>
            </a:r>
            <a:r>
              <a:rPr lang="en-US" sz="1600" dirty="0">
                <a:latin typeface="Arial" panose="020B0604020202020204" pitchFamily="34" charset="0"/>
                <a:cs typeface="Arial" panose="020B0604020202020204" pitchFamily="34" charset="0"/>
              </a:rPr>
              <a:t>perceive their change in competency in working with transgender people?</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4a. What do healthcare students believe was most helpful or informative about the </a:t>
            </a:r>
            <a:r>
              <a:rPr lang="en-US" sz="1600" b="1" dirty="0">
                <a:latin typeface="Arial" panose="020B0604020202020204" pitchFamily="34" charset="0"/>
                <a:cs typeface="Arial" panose="020B0604020202020204" pitchFamily="34" charset="0"/>
              </a:rPr>
              <a:t>THLS</a:t>
            </a:r>
            <a:r>
              <a:rPr lang="en-US" sz="1600" dirty="0">
                <a:latin typeface="Arial" panose="020B0604020202020204" pitchFamily="34" charset="0"/>
                <a:cs typeface="Arial" panose="020B0604020202020204" pitchFamily="34" charset="0"/>
              </a:rPr>
              <a:t>?</a:t>
            </a:r>
          </a:p>
          <a:p>
            <a:pPr>
              <a:lnSpc>
                <a:spcPct val="120000"/>
              </a:lnSpc>
              <a:spcBef>
                <a:spcPts val="0"/>
              </a:spcBef>
            </a:pPr>
            <a:endParaRPr lang="en-US" sz="800" dirty="0">
              <a:latin typeface="Arial" panose="020B0604020202020204" pitchFamily="34" charset="0"/>
              <a:cs typeface="Arial" panose="020B0604020202020204" pitchFamily="34" charset="0"/>
            </a:endParaRPr>
          </a:p>
          <a:p>
            <a:pPr>
              <a:lnSpc>
                <a:spcPct val="120000"/>
              </a:lnSpc>
              <a:spcBef>
                <a:spcPts val="0"/>
              </a:spcBef>
            </a:pPr>
            <a:r>
              <a:rPr lang="en-US" sz="1600" dirty="0">
                <a:latin typeface="Arial" panose="020B0604020202020204" pitchFamily="34" charset="0"/>
                <a:cs typeface="Arial" panose="020B0604020202020204" pitchFamily="34" charset="0"/>
              </a:rPr>
              <a:t>4b. From a healthcare professional’s perspective, what healthcare students believe could be added to the </a:t>
            </a:r>
            <a:r>
              <a:rPr lang="en-US" sz="1600" b="1" dirty="0">
                <a:latin typeface="Arial" panose="020B0604020202020204" pitchFamily="34" charset="0"/>
                <a:cs typeface="Arial" panose="020B0604020202020204" pitchFamily="34" charset="0"/>
              </a:rPr>
              <a:t>THLS</a:t>
            </a:r>
            <a:r>
              <a:rPr lang="en-US" sz="1600" dirty="0">
                <a:latin typeface="Arial" panose="020B0604020202020204" pitchFamily="34" charset="0"/>
                <a:cs typeface="Arial" panose="020B0604020202020204" pitchFamily="34" charset="0"/>
              </a:rPr>
              <a:t> to help ensure they have the resources they need to obtain the knowledge, confidence, and competency they need to provide gender-affirming healthcare.</a:t>
            </a:r>
          </a:p>
        </p:txBody>
      </p:sp>
    </p:spTree>
    <p:extLst>
      <p:ext uri="{BB962C8B-B14F-4D97-AF65-F5344CB8AC3E}">
        <p14:creationId xmlns:p14="http://schemas.microsoft.com/office/powerpoint/2010/main" val="2914332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505A0-84CC-F1B7-1E7B-7CCF7FF2A5B7}"/>
              </a:ext>
            </a:extLst>
          </p:cNvPr>
          <p:cNvSpPr>
            <a:spLocks noGrp="1"/>
          </p:cNvSpPr>
          <p:nvPr>
            <p:ph type="title"/>
          </p:nvPr>
        </p:nvSpPr>
        <p:spPr>
          <a:xfrm>
            <a:off x="2194972" y="756278"/>
            <a:ext cx="9692639" cy="1280890"/>
          </a:xfrm>
        </p:spPr>
        <p:txBody>
          <a:bodyPr/>
          <a:lstStyle/>
          <a:p>
            <a:pPr algn="ctr"/>
            <a:r>
              <a:rPr lang="en-US" b="1" dirty="0">
                <a:solidFill>
                  <a:srgbClr val="7030A0"/>
                </a:solidFill>
                <a:latin typeface="Times New Roman" panose="02020603050405020304" pitchFamily="18" charset="0"/>
                <a:cs typeface="Times New Roman" panose="02020603050405020304" pitchFamily="18" charset="0"/>
              </a:rPr>
              <a:t>Methodology</a:t>
            </a:r>
            <a:endParaRPr lang="en-E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AF9075-6C79-EE07-75FB-B6CE28448BAC}"/>
              </a:ext>
            </a:extLst>
          </p:cNvPr>
          <p:cNvSpPr>
            <a:spLocks noGrp="1"/>
          </p:cNvSpPr>
          <p:nvPr>
            <p:ph idx="1"/>
          </p:nvPr>
        </p:nvSpPr>
        <p:spPr>
          <a:xfrm>
            <a:off x="2194972" y="2037168"/>
            <a:ext cx="9692640" cy="3931920"/>
          </a:xfrm>
          <a:solidFill>
            <a:schemeClr val="accent5">
              <a:lumMod val="20000"/>
              <a:lumOff val="80000"/>
              <a:alpha val="30000"/>
            </a:schemeClr>
          </a:solidFill>
        </p:spPr>
        <p:txBody>
          <a:bodyPr>
            <a:noAutofit/>
          </a:bodyPr>
          <a:lstStyle/>
          <a:p>
            <a:pPr>
              <a:lnSpc>
                <a:spcPct val="120000"/>
              </a:lnSpc>
              <a:spcBef>
                <a:spcPts val="0"/>
              </a:spcBef>
            </a:pPr>
            <a:r>
              <a:rPr lang="en-US" dirty="0">
                <a:latin typeface="Arial" panose="020B0604020202020204" pitchFamily="34" charset="0"/>
                <a:cs typeface="Arial" panose="020B0604020202020204" pitchFamily="34" charset="0"/>
              </a:rPr>
              <a:t>Repeated Measures Mixed Methods Design</a:t>
            </a:r>
          </a:p>
          <a:p>
            <a:pPr>
              <a:lnSpc>
                <a:spcPct val="120000"/>
              </a:lnSpc>
              <a:spcBef>
                <a:spcPts val="0"/>
              </a:spcBef>
            </a:pPr>
            <a:r>
              <a:rPr lang="en-US" dirty="0">
                <a:latin typeface="Arial" panose="020B0604020202020204" pitchFamily="34" charset="0"/>
                <a:cs typeface="Arial" panose="020B0604020202020204" pitchFamily="34" charset="0"/>
              </a:rPr>
              <a:t>Three Dependent Variables:</a:t>
            </a:r>
          </a:p>
          <a:p>
            <a:pPr>
              <a:lnSpc>
                <a:spcPct val="120000"/>
              </a:lnSpc>
              <a:spcBef>
                <a:spcPts val="0"/>
              </a:spcBef>
              <a:buFont typeface="+mj-lt"/>
              <a:buAutoNum type="arabicPeriod"/>
            </a:pPr>
            <a:r>
              <a:rPr lang="en-US" b="1" dirty="0">
                <a:latin typeface="Arial" panose="020B0604020202020204" pitchFamily="34" charset="0"/>
                <a:cs typeface="Arial" panose="020B0604020202020204" pitchFamily="34" charset="0"/>
              </a:rPr>
              <a:t>Attitudes</a:t>
            </a:r>
            <a:r>
              <a:rPr lang="en-US" dirty="0">
                <a:latin typeface="Arial" panose="020B0604020202020204" pitchFamily="34" charset="0"/>
                <a:cs typeface="Arial" panose="020B0604020202020204" pitchFamily="34" charset="0"/>
              </a:rPr>
              <a:t> towards transgender people were measured by the Transgender Attitudes and Belief Scale (TABS), a 29-item Likert scale designed to measure general attitudes toward the transgender community (Kanamori et al., 2016). </a:t>
            </a:r>
          </a:p>
          <a:p>
            <a:pPr>
              <a:lnSpc>
                <a:spcPct val="120000"/>
              </a:lnSpc>
              <a:spcBef>
                <a:spcPts val="0"/>
              </a:spcBef>
              <a:buFont typeface="+mj-lt"/>
              <a:buAutoNum type="arabicPeriod"/>
            </a:pPr>
            <a:r>
              <a:rPr lang="en-US" b="1" dirty="0">
                <a:latin typeface="Arial" panose="020B0604020202020204" pitchFamily="34" charset="0"/>
                <a:cs typeface="Arial" panose="020B0604020202020204" pitchFamily="34" charset="0"/>
              </a:rPr>
              <a:t>Perceived competency </a:t>
            </a:r>
            <a:r>
              <a:rPr lang="en-US" dirty="0">
                <a:latin typeface="Arial" panose="020B0604020202020204" pitchFamily="34" charset="0"/>
                <a:cs typeface="Arial" panose="020B0604020202020204" pitchFamily="34" charset="0"/>
              </a:rPr>
              <a:t>in working with transgender and gender-diverse people was measured by the Transgender Clinical Competency Scale (TCCS), a Likert scale designed to measure perceived clinical competency with transgender clients (Gonzalez, 2020). </a:t>
            </a:r>
          </a:p>
          <a:p>
            <a:pPr>
              <a:lnSpc>
                <a:spcPct val="120000"/>
              </a:lnSpc>
              <a:spcBef>
                <a:spcPts val="0"/>
              </a:spcBef>
              <a:buFont typeface="+mj-lt"/>
              <a:buAutoNum type="arabicPeriod"/>
            </a:pP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Knowledge</a:t>
            </a:r>
            <a:r>
              <a:rPr lang="en-US" dirty="0">
                <a:latin typeface="Arial" panose="020B0604020202020204" pitchFamily="34" charset="0"/>
                <a:cs typeface="Arial" panose="020B0604020202020204" pitchFamily="34" charset="0"/>
              </a:rPr>
              <a:t> about transgender health and gender-affirming healthcare practices.  </a:t>
            </a:r>
          </a:p>
          <a:p>
            <a:pPr lvl="1">
              <a:lnSpc>
                <a:spcPct val="120000"/>
              </a:lnSpc>
              <a:spcBef>
                <a:spcPts val="0"/>
              </a:spcBef>
            </a:pPr>
            <a:r>
              <a:rPr lang="en-US" sz="1800" dirty="0">
                <a:latin typeface="Arial" panose="020B0604020202020204" pitchFamily="34" charset="0"/>
                <a:cs typeface="Arial" panose="020B0604020202020204" pitchFamily="34" charset="0"/>
              </a:rPr>
              <a:t>This dependent variable was measured by a curriculum-based assessment (CBA).</a:t>
            </a:r>
          </a:p>
          <a:p>
            <a:pPr lvl="1">
              <a:lnSpc>
                <a:spcPct val="120000"/>
              </a:lnSpc>
              <a:spcBef>
                <a:spcPts val="0"/>
              </a:spcBef>
            </a:pPr>
            <a:r>
              <a:rPr lang="en-US" sz="1800" dirty="0">
                <a:latin typeface="Arial" panose="020B0604020202020204" pitchFamily="34" charset="0"/>
                <a:cs typeface="Arial" panose="020B0604020202020204" pitchFamily="34" charset="0"/>
              </a:rPr>
              <a:t>The CBA was developed by the creators of the Transgender Health Learning Series.</a:t>
            </a:r>
          </a:p>
          <a:p>
            <a:pPr>
              <a:lnSpc>
                <a:spcPct val="120000"/>
              </a:lnSpc>
              <a:spcBef>
                <a:spcPts val="0"/>
              </a:spcBef>
              <a:buFont typeface="+mj-lt"/>
              <a:buAutoNum type="arabicPeriod"/>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92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0A2EC-28DF-2795-DC71-76B9C0489DF1}"/>
              </a:ext>
            </a:extLst>
          </p:cNvPr>
          <p:cNvSpPr>
            <a:spLocks noGrp="1"/>
          </p:cNvSpPr>
          <p:nvPr>
            <p:ph type="title"/>
          </p:nvPr>
        </p:nvSpPr>
        <p:spPr>
          <a:xfrm>
            <a:off x="1811972" y="815340"/>
            <a:ext cx="9692639"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Methodology: Participants and Procedure</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87AED5E-5EFB-48BF-40DC-44C4464CA723}"/>
              </a:ext>
            </a:extLst>
          </p:cNvPr>
          <p:cNvSpPr>
            <a:spLocks noGrp="1"/>
          </p:cNvSpPr>
          <p:nvPr>
            <p:ph idx="1"/>
          </p:nvPr>
        </p:nvSpPr>
        <p:spPr>
          <a:xfrm>
            <a:off x="2096927" y="2476500"/>
            <a:ext cx="9692640" cy="3566160"/>
          </a:xfrm>
          <a:solidFill>
            <a:schemeClr val="accent5">
              <a:lumMod val="20000"/>
              <a:lumOff val="80000"/>
              <a:alpha val="30000"/>
            </a:schemeClr>
          </a:solidFill>
        </p:spPr>
        <p:txBody>
          <a:bodyPr>
            <a:normAutofit fontScale="92500"/>
          </a:bodyPr>
          <a:lstStyle/>
          <a:p>
            <a:pPr>
              <a:lnSpc>
                <a:spcPct val="130000"/>
              </a:lnSpc>
              <a:spcBef>
                <a:spcPts val="0"/>
              </a:spcBef>
            </a:pPr>
            <a:r>
              <a:rPr lang="en-US" dirty="0">
                <a:latin typeface="Arial" panose="020B0604020202020204" pitchFamily="34" charset="0"/>
                <a:cs typeface="Arial" panose="020B0604020202020204" pitchFamily="34" charset="0"/>
              </a:rPr>
              <a:t>Thirty-one Northern Arizona University nursing and physician assistant students completed the study. Informed consent and pretest-posttest measurements, except for the CBA, were administered in Qualtrics.</a:t>
            </a:r>
          </a:p>
          <a:p>
            <a:pPr>
              <a:lnSpc>
                <a:spcPct val="130000"/>
              </a:lnSpc>
              <a:spcBef>
                <a:spcPts val="0"/>
              </a:spcBef>
            </a:pPr>
            <a:r>
              <a:rPr lang="en-US" b="0" i="0" dirty="0">
                <a:solidFill>
                  <a:srgbClr val="1A1A1A"/>
                </a:solidFill>
                <a:effectLst/>
                <a:latin typeface="Arial" panose="020B0604020202020204" pitchFamily="34" charset="0"/>
                <a:cs typeface="Arial" panose="020B0604020202020204" pitchFamily="34" charset="0"/>
              </a:rPr>
              <a:t>Participants signed the consent form on Qualtrics then completed a demographics form, two pretest measurements, proceeded to a website hosting the Transgender Health Learning Series training, then completed the CBA pretest, training, and CBA posttest. They returned to Qualtrics, completed the two posttest measurements, and answered open-ended questions about their knowledge, attitudes, perceived competency, and gave training feedback.</a:t>
            </a:r>
          </a:p>
          <a:p>
            <a:pPr>
              <a:lnSpc>
                <a:spcPct val="130000"/>
              </a:lnSpc>
              <a:spcBef>
                <a:spcPts val="0"/>
              </a:spcBef>
            </a:pPr>
            <a:r>
              <a:rPr lang="en-US" dirty="0">
                <a:latin typeface="Arial" panose="020B0604020202020204" pitchFamily="34" charset="0"/>
                <a:cs typeface="Arial" panose="020B0604020202020204" pitchFamily="34" charset="0"/>
              </a:rPr>
              <a:t>Twenty-one participants volunteered to complete a follow-up 20–30-minute Zoom interview that was semi-structured, open-ended and customized based on their initial responses.</a:t>
            </a:r>
          </a:p>
          <a:p>
            <a:pPr>
              <a:lnSpc>
                <a:spcPct val="13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956693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65280-B731-9B59-58EF-DB4947F771B9}"/>
              </a:ext>
            </a:extLst>
          </p:cNvPr>
          <p:cNvSpPr>
            <a:spLocks noGrp="1"/>
          </p:cNvSpPr>
          <p:nvPr>
            <p:ph idx="1"/>
          </p:nvPr>
        </p:nvSpPr>
        <p:spPr>
          <a:xfrm>
            <a:off x="1912938" y="1587813"/>
            <a:ext cx="9692640" cy="5089211"/>
          </a:xfrm>
          <a:solidFill>
            <a:schemeClr val="accent5">
              <a:lumMod val="20000"/>
              <a:lumOff val="80000"/>
              <a:alpha val="30000"/>
            </a:schemeClr>
          </a:solidFill>
        </p:spPr>
        <p:txBody>
          <a:bodyPr>
            <a:noAutofit/>
          </a:bodyPr>
          <a:lstStyle/>
          <a:p>
            <a:pPr>
              <a:lnSpc>
                <a:spcPct val="120000"/>
              </a:lnSpc>
              <a:spcBef>
                <a:spcPts val="0"/>
              </a:spcBef>
            </a:pPr>
            <a:r>
              <a:rPr lang="en-US" dirty="0">
                <a:latin typeface="Arial" panose="020B0604020202020204" pitchFamily="34" charset="0"/>
                <a:cs typeface="Arial" panose="020B0604020202020204" pitchFamily="34" charset="0"/>
              </a:rPr>
              <a:t>Repeated Measures MANOVA statistical analysis followed by univariate ANOVAs.  The multivariate effect for the within-subject factor Time was significant </a:t>
            </a:r>
            <a:r>
              <a:rPr lang="en-US" i="1" dirty="0">
                <a:latin typeface="Arial" panose="020B0604020202020204" pitchFamily="34" charset="0"/>
                <a:cs typeface="Arial" panose="020B0604020202020204" pitchFamily="34" charset="0"/>
              </a:rPr>
              <a:t>Wilk’s </a:t>
            </a:r>
            <a:r>
              <a:rPr lang="en-US" dirty="0">
                <a:latin typeface="Arial" panose="020B0604020202020204" pitchFamily="34" charset="0"/>
                <a:cs typeface="Arial" panose="020B0604020202020204" pitchFamily="34" charset="0"/>
              </a:rPr>
              <a:t>𝛬 = .136 </a:t>
            </a:r>
            <a:r>
              <a:rPr lang="en-US" i="1" dirty="0">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 (3, 25) = 53.04, </a:t>
            </a:r>
            <a:r>
              <a:rPr lang="en-US" i="1" dirty="0">
                <a:latin typeface="Arial" panose="020B0604020202020204" pitchFamily="34" charset="0"/>
                <a:cs typeface="Arial" panose="020B0604020202020204" pitchFamily="34" charset="0"/>
              </a:rPr>
              <a:t>p</a:t>
            </a:r>
            <a:r>
              <a:rPr lang="en-US" dirty="0">
                <a:latin typeface="Arial" panose="020B0604020202020204" pitchFamily="34" charset="0"/>
                <a:cs typeface="Arial" panose="020B0604020202020204" pitchFamily="34" charset="0"/>
              </a:rPr>
              <a:t> &lt; .001, η2 = .864, indicating </a:t>
            </a:r>
            <a:r>
              <a:rPr lang="en-US" b="1" dirty="0">
                <a:latin typeface="Arial" panose="020B0604020202020204" pitchFamily="34" charset="0"/>
                <a:cs typeface="Arial" panose="020B0604020202020204" pitchFamily="34" charset="0"/>
              </a:rPr>
              <a:t>there were significant differences among the pre-test and post-test time points</a:t>
            </a:r>
            <a:r>
              <a:rPr lang="en-US" dirty="0">
                <a:latin typeface="Arial" panose="020B0604020202020204" pitchFamily="34" charset="0"/>
                <a:cs typeface="Arial" panose="020B0604020202020204" pitchFamily="34" charset="0"/>
              </a:rPr>
              <a:t> for the dependent variables Attitude, Knowledge, and Perceived Competency. The multivariate η2 based on Wilk's 𝛬 explained approximately 86% of the variance in the dependent variables among the pre-test and post-test time points (η2= .864).</a:t>
            </a: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r>
              <a:rPr lang="en-US" dirty="0">
                <a:latin typeface="Arial" panose="020B0604020202020204" pitchFamily="34" charset="0"/>
                <a:cs typeface="Arial" panose="020B0604020202020204" pitchFamily="34" charset="0"/>
              </a:rPr>
              <a:t>Univariate ANOVAs were conducted on each dependent variable as a follow-up to finding a significant multivariate effect. A repeated measures analysis of variance (ANOVA) with one within-subjects factor was conducted to determine whether significant differences exist among the pre-test and post-test time points for each dependent variable. The </a:t>
            </a:r>
            <a:r>
              <a:rPr lang="en-US" b="1" dirty="0">
                <a:latin typeface="Arial" panose="020B0604020202020204" pitchFamily="34" charset="0"/>
                <a:cs typeface="Arial" panose="020B0604020202020204" pitchFamily="34" charset="0"/>
              </a:rPr>
              <a:t>results were not significant for Attitude</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(27) = 4.7, </a:t>
            </a:r>
            <a:r>
              <a:rPr lang="en-US" i="1" dirty="0">
                <a:latin typeface="Arial" panose="020B0604020202020204" pitchFamily="34" charset="0"/>
                <a:cs typeface="Arial" panose="020B0604020202020204" pitchFamily="34" charset="0"/>
              </a:rPr>
              <a:t>p</a:t>
            </a:r>
            <a:r>
              <a:rPr lang="en-US" dirty="0">
                <a:latin typeface="Arial" panose="020B0604020202020204" pitchFamily="34" charset="0"/>
                <a:cs typeface="Arial" panose="020B0604020202020204" pitchFamily="34" charset="0"/>
              </a:rPr>
              <a:t> = .039.  </a:t>
            </a:r>
            <a:r>
              <a:rPr lang="en-US" b="1" dirty="0">
                <a:latin typeface="Arial" panose="020B0604020202020204" pitchFamily="34" charset="0"/>
                <a:cs typeface="Arial" panose="020B0604020202020204" pitchFamily="34" charset="0"/>
              </a:rPr>
              <a:t>Results were significant for Knowledge</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(27) = 101.25, </a:t>
            </a:r>
            <a:r>
              <a:rPr lang="en-US" i="1" dirty="0">
                <a:latin typeface="Arial" panose="020B0604020202020204" pitchFamily="34" charset="0"/>
                <a:cs typeface="Arial" panose="020B0604020202020204" pitchFamily="34" charset="0"/>
              </a:rPr>
              <a:t>p</a:t>
            </a:r>
            <a:r>
              <a:rPr lang="en-US" dirty="0">
                <a:latin typeface="Arial" panose="020B0604020202020204" pitchFamily="34" charset="0"/>
                <a:cs typeface="Arial" panose="020B0604020202020204" pitchFamily="34" charset="0"/>
              </a:rPr>
              <a:t> &lt; .001, and </a:t>
            </a:r>
            <a:r>
              <a:rPr lang="en-US" b="1" dirty="0">
                <a:latin typeface="Arial" panose="020B0604020202020204" pitchFamily="34" charset="0"/>
                <a:cs typeface="Arial" panose="020B0604020202020204" pitchFamily="34" charset="0"/>
              </a:rPr>
              <a:t>Perceived Competency</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(27) = 81.52, </a:t>
            </a:r>
            <a:r>
              <a:rPr lang="en-US" i="1" dirty="0">
                <a:latin typeface="Arial" panose="020B0604020202020204" pitchFamily="34" charset="0"/>
                <a:cs typeface="Arial" panose="020B0604020202020204" pitchFamily="34" charset="0"/>
              </a:rPr>
              <a:t>p</a:t>
            </a:r>
            <a:r>
              <a:rPr lang="en-US" dirty="0">
                <a:latin typeface="Arial" panose="020B0604020202020204" pitchFamily="34" charset="0"/>
                <a:cs typeface="Arial" panose="020B0604020202020204" pitchFamily="34" charset="0"/>
              </a:rPr>
              <a:t> &lt; .001.</a:t>
            </a:r>
            <a:endParaRPr lang="en-US" dirty="0">
              <a:solidFill>
                <a:srgbClr val="FF0000"/>
              </a:solidFill>
              <a:latin typeface="Arial" panose="020B0604020202020204" pitchFamily="34" charset="0"/>
              <a:cs typeface="Arial" panose="020B0604020202020204" pitchFamily="34" charset="0"/>
            </a:endParaRPr>
          </a:p>
          <a:p>
            <a:pPr>
              <a:lnSpc>
                <a:spcPct val="120000"/>
              </a:lnSpc>
              <a:spcBef>
                <a:spcPts val="0"/>
              </a:spcBef>
            </a:pPr>
            <a:endParaRPr lang="en-EG"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770B0CC5-D7A1-0ACA-9FB4-D1F4D8E9255B}"/>
              </a:ext>
            </a:extLst>
          </p:cNvPr>
          <p:cNvSpPr>
            <a:spLocks noGrp="1"/>
          </p:cNvSpPr>
          <p:nvPr>
            <p:ph type="title"/>
          </p:nvPr>
        </p:nvSpPr>
        <p:spPr>
          <a:xfrm>
            <a:off x="1912938" y="742950"/>
            <a:ext cx="9692640" cy="116205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Results- Quantitative Data</a:t>
            </a:r>
          </a:p>
        </p:txBody>
      </p:sp>
    </p:spTree>
    <p:extLst>
      <p:ext uri="{BB962C8B-B14F-4D97-AF65-F5344CB8AC3E}">
        <p14:creationId xmlns:p14="http://schemas.microsoft.com/office/powerpoint/2010/main" val="1459900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E1E4C-F1B8-E858-244F-D6620B6B72CA}"/>
              </a:ext>
            </a:extLst>
          </p:cNvPr>
          <p:cNvSpPr>
            <a:spLocks noGrp="1"/>
          </p:cNvSpPr>
          <p:nvPr>
            <p:ph type="title"/>
          </p:nvPr>
        </p:nvSpPr>
        <p:spPr>
          <a:xfrm>
            <a:off x="1714500" y="224060"/>
            <a:ext cx="9944100" cy="890365"/>
          </a:xfrm>
        </p:spPr>
        <p:txBody>
          <a:bodyPr/>
          <a:lstStyle/>
          <a:p>
            <a:pPr algn="ctr"/>
            <a:r>
              <a:rPr lang="en-US" b="1" dirty="0">
                <a:solidFill>
                  <a:srgbClr val="7030A0"/>
                </a:solidFill>
                <a:latin typeface="Times New Roman" panose="02020603050405020304" pitchFamily="18" charset="0"/>
                <a:cs typeface="Times New Roman" panose="02020603050405020304" pitchFamily="18" charset="0"/>
              </a:rPr>
              <a:t>Qualitative Data Analysis: Coding and Theming</a:t>
            </a:r>
            <a:endParaRPr lang="en-E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73D0B66-FA44-44E9-8F77-1AFED56ACCB8}"/>
              </a:ext>
            </a:extLst>
          </p:cNvPr>
          <p:cNvSpPr>
            <a:spLocks noGrp="1"/>
          </p:cNvSpPr>
          <p:nvPr>
            <p:ph idx="1"/>
          </p:nvPr>
        </p:nvSpPr>
        <p:spPr>
          <a:xfrm>
            <a:off x="1828800" y="1600200"/>
            <a:ext cx="9692640" cy="4846320"/>
          </a:xfrm>
          <a:solidFill>
            <a:schemeClr val="accent5">
              <a:lumMod val="20000"/>
              <a:lumOff val="80000"/>
              <a:alpha val="30000"/>
            </a:schemeClr>
          </a:solidFill>
        </p:spPr>
        <p:txBody>
          <a:bodyPr>
            <a:noAutofit/>
          </a:bodyPr>
          <a:lstStyle/>
          <a:p>
            <a:pPr marL="0" marR="0" indent="457200">
              <a:lnSpc>
                <a:spcPct val="120000"/>
              </a:lnSpc>
              <a:spcBef>
                <a:spcPts val="0"/>
              </a:spcBef>
              <a:spcAft>
                <a:spcPts val="0"/>
              </a:spcAft>
            </a:pPr>
            <a:r>
              <a:rPr lang="en-US" b="1" dirty="0">
                <a:effectLst/>
                <a:latin typeface="Arial" panose="020B0604020202020204" pitchFamily="34" charset="0"/>
                <a:ea typeface="Times New Roman" panose="02020603050405020304" pitchFamily="18" charset="0"/>
                <a:cs typeface="Arial" panose="020B0604020202020204" pitchFamily="34" charset="0"/>
              </a:rPr>
              <a:t>Coding and Theming Process:</a:t>
            </a:r>
            <a:r>
              <a:rPr lang="en-US" dirty="0">
                <a:effectLst/>
                <a:latin typeface="Arial" panose="020B0604020202020204" pitchFamily="34" charset="0"/>
                <a:ea typeface="Times New Roman" panose="02020603050405020304" pitchFamily="18" charset="0"/>
                <a:cs typeface="Arial" panose="020B0604020202020204" pitchFamily="34" charset="0"/>
              </a:rPr>
              <a:t> Utilizing the analytical process of structural and concept 	coding (Saldana, 2021), I created four structural codes based on research questions 1b, 	3b, 4a, and 4b; The four structural codes were: </a:t>
            </a:r>
          </a:p>
          <a:p>
            <a:pPr lvl="1">
              <a:lnSpc>
                <a:spcPct val="120000"/>
              </a:lnSpc>
              <a:spcBef>
                <a:spcPts val="0"/>
              </a:spcBef>
              <a:buFont typeface="+mj-lt"/>
              <a:buAutoNum type="arabicPeriod"/>
            </a:pPr>
            <a:r>
              <a:rPr lang="en-US" sz="1800" b="1" dirty="0">
                <a:effectLst/>
                <a:latin typeface="Arial" panose="020B0604020202020204" pitchFamily="34" charset="0"/>
                <a:ea typeface="Times New Roman" panose="02020603050405020304" pitchFamily="18" charset="0"/>
                <a:cs typeface="Arial" panose="020B0604020202020204" pitchFamily="34" charset="0"/>
              </a:rPr>
              <a:t>Attitudes and attitudes change about providing gender-affirming healthcare.</a:t>
            </a:r>
            <a:endParaRPr lang="en-US" sz="1800" dirty="0">
              <a:latin typeface="Arial" panose="020B0604020202020204" pitchFamily="34" charset="0"/>
              <a:ea typeface="Times New Roman" panose="02020603050405020304" pitchFamily="18" charset="0"/>
              <a:cs typeface="Arial" panose="020B0604020202020204" pitchFamily="34" charset="0"/>
            </a:endParaRPr>
          </a:p>
          <a:p>
            <a:pPr lvl="1">
              <a:lnSpc>
                <a:spcPct val="120000"/>
              </a:lnSpc>
              <a:spcBef>
                <a:spcPts val="0"/>
              </a:spcBef>
              <a:buFont typeface="+mj-lt"/>
              <a:buAutoNum type="arabicPeriod"/>
            </a:pPr>
            <a:r>
              <a:rPr lang="en-US" sz="1800" b="1" dirty="0">
                <a:effectLst/>
                <a:latin typeface="Arial" panose="020B0604020202020204" pitchFamily="34" charset="0"/>
                <a:ea typeface="Times New Roman" panose="02020603050405020304" pitchFamily="18" charset="0"/>
                <a:cs typeface="Arial" panose="020B0604020202020204" pitchFamily="34" charset="0"/>
              </a:rPr>
              <a:t>Perceived competency or confidence.</a:t>
            </a:r>
          </a:p>
          <a:p>
            <a:pPr lvl="1">
              <a:lnSpc>
                <a:spcPct val="120000"/>
              </a:lnSpc>
              <a:spcBef>
                <a:spcPts val="0"/>
              </a:spcBef>
              <a:buFont typeface="+mj-lt"/>
              <a:buAutoNum type="arabicPeriod"/>
            </a:pPr>
            <a:r>
              <a:rPr lang="en-US" sz="1800" b="1" dirty="0">
                <a:effectLst/>
                <a:latin typeface="Arial" panose="020B0604020202020204" pitchFamily="34" charset="0"/>
                <a:ea typeface="Times New Roman" panose="02020603050405020304" pitchFamily="18" charset="0"/>
                <a:cs typeface="Arial" panose="020B0604020202020204" pitchFamily="34" charset="0"/>
              </a:rPr>
              <a:t> Training effectiveness: What participants learned.</a:t>
            </a:r>
            <a:endParaRPr lang="en-US" sz="1800" dirty="0">
              <a:latin typeface="Arial" panose="020B0604020202020204" pitchFamily="34" charset="0"/>
              <a:ea typeface="Times New Roman" panose="02020603050405020304" pitchFamily="18" charset="0"/>
              <a:cs typeface="Arial" panose="020B0604020202020204" pitchFamily="34" charset="0"/>
            </a:endParaRPr>
          </a:p>
          <a:p>
            <a:pPr lvl="1">
              <a:lnSpc>
                <a:spcPct val="120000"/>
              </a:lnSpc>
              <a:spcBef>
                <a:spcPts val="0"/>
              </a:spcBef>
              <a:buFont typeface="+mj-lt"/>
              <a:buAutoNum type="arabicPeriod"/>
            </a:pPr>
            <a:r>
              <a:rPr lang="en-US" sz="1800" b="1" dirty="0">
                <a:effectLst/>
                <a:latin typeface="Arial" panose="020B0604020202020204" pitchFamily="34" charset="0"/>
                <a:ea typeface="Times New Roman" panose="02020603050405020304" pitchFamily="18" charset="0"/>
                <a:cs typeface="Arial" panose="020B0604020202020204" pitchFamily="34" charset="0"/>
              </a:rPr>
              <a:t>Suggestions for improvement or expansion of the training.</a:t>
            </a:r>
          </a:p>
          <a:p>
            <a:pPr marL="457200" lvl="1" indent="0">
              <a:lnSpc>
                <a:spcPct val="120000"/>
              </a:lnSpc>
              <a:spcBef>
                <a:spcPts val="0"/>
              </a:spcBef>
              <a:buNone/>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20000"/>
              </a:lnSpc>
              <a:spcBef>
                <a:spcPts val="0"/>
              </a:spcBef>
            </a:pPr>
            <a:r>
              <a:rPr lang="en-US" b="0" i="0" dirty="0">
                <a:solidFill>
                  <a:srgbClr val="1A1A1A"/>
                </a:solidFill>
                <a:effectLst/>
                <a:latin typeface="Arial" panose="020B0604020202020204" pitchFamily="34" charset="0"/>
                <a:cs typeface="Arial" panose="020B0604020202020204" pitchFamily="34" charset="0"/>
              </a:rPr>
              <a:t>During the second cycle coding process, or theming the data, I analyzed the data coded during the first cycle and looked for patterns to develop clusters of meaning, or themes to help make sense of the quantitative data, address each research question, and provide valuable practical insights to inform further action.</a:t>
            </a:r>
          </a:p>
        </p:txBody>
      </p:sp>
    </p:spTree>
    <p:extLst>
      <p:ext uri="{BB962C8B-B14F-4D97-AF65-F5344CB8AC3E}">
        <p14:creationId xmlns:p14="http://schemas.microsoft.com/office/powerpoint/2010/main" val="272223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42E73-6770-C819-E011-CFFE0403EFAA}"/>
              </a:ext>
            </a:extLst>
          </p:cNvPr>
          <p:cNvSpPr>
            <a:spLocks noGrp="1"/>
          </p:cNvSpPr>
          <p:nvPr>
            <p:ph type="title"/>
          </p:nvPr>
        </p:nvSpPr>
        <p:spPr>
          <a:xfrm>
            <a:off x="2303462" y="624110"/>
            <a:ext cx="9692639"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Qualitative Data Analysis- Key Themes</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9BB75A-2AEB-5991-1D51-08E4FC7E9BD9}"/>
              </a:ext>
            </a:extLst>
          </p:cNvPr>
          <p:cNvSpPr>
            <a:spLocks noGrp="1"/>
          </p:cNvSpPr>
          <p:nvPr>
            <p:ph idx="1"/>
          </p:nvPr>
        </p:nvSpPr>
        <p:spPr>
          <a:xfrm>
            <a:off x="2303462" y="1514475"/>
            <a:ext cx="9692640" cy="5086350"/>
          </a:xfrm>
          <a:solidFill>
            <a:schemeClr val="accent5">
              <a:lumMod val="20000"/>
              <a:lumOff val="80000"/>
              <a:alpha val="30000"/>
            </a:schemeClr>
          </a:solidFill>
        </p:spPr>
        <p:txBody>
          <a:bodyPr>
            <a:noAutofit/>
          </a:bodyPr>
          <a:lstStyle/>
          <a:p>
            <a:pPr marL="0" marR="0" indent="457200">
              <a:lnSpc>
                <a:spcPct val="120000"/>
              </a:lnSpc>
              <a:spcBef>
                <a:spcPts val="0"/>
              </a:spcBef>
              <a:spcAft>
                <a:spcPts val="0"/>
              </a:spcAft>
            </a:pPr>
            <a:r>
              <a:rPr lang="en-US" b="1" dirty="0">
                <a:effectLst/>
                <a:latin typeface="Arial" panose="020B0604020202020204" pitchFamily="34" charset="0"/>
                <a:ea typeface="Times New Roman" panose="02020603050405020304" pitchFamily="18" charset="0"/>
                <a:cs typeface="Arial" panose="020B0604020202020204" pitchFamily="34" charset="0"/>
              </a:rPr>
              <a:t>Theme: Limited Prior Training/Call to Include Transgende</a:t>
            </a:r>
            <a:r>
              <a:rPr lang="en-US" b="1" dirty="0">
                <a:latin typeface="Arial" panose="020B0604020202020204" pitchFamily="34" charset="0"/>
                <a:ea typeface="Times New Roman" panose="02020603050405020304" pitchFamily="18" charset="0"/>
                <a:cs typeface="Arial" panose="020B0604020202020204" pitchFamily="34" charset="0"/>
              </a:rPr>
              <a:t>r</a:t>
            </a:r>
            <a:r>
              <a:rPr lang="en-US" b="1" dirty="0">
                <a:effectLst/>
                <a:latin typeface="Arial" panose="020B0604020202020204" pitchFamily="34" charset="0"/>
                <a:ea typeface="Times New Roman" panose="02020603050405020304" pitchFamily="18" charset="0"/>
                <a:cs typeface="Arial" panose="020B0604020202020204" pitchFamily="34" charset="0"/>
              </a:rPr>
              <a:t> Health in University Curriculum: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20000"/>
              </a:lnSpc>
              <a:spcBef>
                <a:spcPts val="0"/>
              </a:spcBef>
              <a:spcAft>
                <a:spcPts val="0"/>
              </a:spcAft>
              <a:buNone/>
            </a:pPr>
            <a:r>
              <a:rPr lang="en-US" u="sng" dirty="0">
                <a:effectLst/>
                <a:latin typeface="Arial" panose="020B0604020202020204" pitchFamily="34" charset="0"/>
                <a:ea typeface="Times New Roman" panose="02020603050405020304" pitchFamily="18" charset="0"/>
                <a:cs typeface="Arial" panose="020B0604020202020204" pitchFamily="34" charset="0"/>
              </a:rPr>
              <a:t>Relevant study variables related to theme:  Knowledge, Attitudes:</a:t>
            </a:r>
          </a:p>
          <a:p>
            <a:pPr marL="0" marR="0" indent="0">
              <a:lnSpc>
                <a:spcPct val="120000"/>
              </a:lnSpc>
              <a:spcBef>
                <a:spcPts val="0"/>
              </a:spcBef>
              <a:spcAft>
                <a:spcPts val="0"/>
              </a:spcAft>
              <a:buNone/>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Most of the participants reported having limited to no training in transgender health prior to the THLS training.   Almost all the participants who did report having in depth prior transgender health training completed the training outside of the university setting. </a:t>
            </a:r>
          </a:p>
          <a:p>
            <a:pPr>
              <a:lnSpc>
                <a:spcPct val="120000"/>
              </a:lnSpc>
              <a:spcBef>
                <a:spcPts val="0"/>
              </a:spcBef>
            </a:pPr>
            <a:r>
              <a:rPr lang="en-US" dirty="0">
                <a:effectLst/>
                <a:latin typeface="Arial" panose="020B0604020202020204" pitchFamily="34" charset="0"/>
                <a:ea typeface="Times New Roman" panose="02020603050405020304" pitchFamily="18" charset="0"/>
                <a:cs typeface="Arial" panose="020B0604020202020204" pitchFamily="34" charset="0"/>
              </a:rPr>
              <a:t>One nursing student shared, </a:t>
            </a:r>
            <a:r>
              <a:rPr lang="en-US" i="1" dirty="0">
                <a:effectLst/>
                <a:latin typeface="Arial" panose="020B0604020202020204" pitchFamily="34" charset="0"/>
                <a:ea typeface="Times New Roman" panose="02020603050405020304" pitchFamily="18" charset="0"/>
                <a:cs typeface="Arial" panose="020B0604020202020204" pitchFamily="34" charset="0"/>
              </a:rPr>
              <a:t>(</a:t>
            </a:r>
            <a:r>
              <a:rPr lang="en-US" i="1" dirty="0">
                <a:latin typeface="Arial" panose="020B0604020202020204" pitchFamily="34" charset="0"/>
                <a:ea typeface="Times New Roman" panose="02020603050405020304" pitchFamily="18" charset="0"/>
                <a:cs typeface="Arial" panose="020B0604020202020204" pitchFamily="34" charset="0"/>
              </a:rPr>
              <a:t>G</a:t>
            </a:r>
            <a:r>
              <a:rPr lang="en-US" i="1" dirty="0">
                <a:effectLst/>
                <a:latin typeface="Arial" panose="020B0604020202020204" pitchFamily="34" charset="0"/>
                <a:ea typeface="Times New Roman" panose="02020603050405020304" pitchFamily="18" charset="0"/>
                <a:cs typeface="Arial" panose="020B0604020202020204" pitchFamily="34" charset="0"/>
              </a:rPr>
              <a:t>ender affirming healthcare) “is not discussed in class, nor have I seen it in practice.  This isn’t something we get taught and I haven’t had the opportunity to see what gender-affirming care looks like.”  </a:t>
            </a:r>
            <a:r>
              <a:rPr lang="en-US" dirty="0">
                <a:effectLst/>
                <a:latin typeface="Arial" panose="020B0604020202020204" pitchFamily="34" charset="0"/>
                <a:ea typeface="Times New Roman" panose="02020603050405020304" pitchFamily="18" charset="0"/>
                <a:cs typeface="Arial" panose="020B0604020202020204" pitchFamily="34" charset="0"/>
              </a:rPr>
              <a:t>Another nursing student expressed frustration about having no specific training in class or clinicals, ...”</a:t>
            </a:r>
            <a:r>
              <a:rPr lang="en-US" i="1" dirty="0">
                <a:effectLst/>
                <a:latin typeface="Arial" panose="020B0604020202020204" pitchFamily="34" charset="0"/>
                <a:ea typeface="Times New Roman" panose="02020603050405020304" pitchFamily="18" charset="0"/>
                <a:cs typeface="Arial" panose="020B0604020202020204" pitchFamily="34" charset="0"/>
              </a:rPr>
              <a:t>nothing to prepare me to be a good nurse for these individuals.”</a:t>
            </a:r>
          </a:p>
          <a:p>
            <a:pPr>
              <a:lnSpc>
                <a:spcPct val="120000"/>
              </a:lnSpc>
              <a:spcBef>
                <a:spcPts val="0"/>
              </a:spcBef>
            </a:pPr>
            <a:r>
              <a:rPr lang="en-US" dirty="0">
                <a:effectLst/>
                <a:latin typeface="Arial" panose="020B0604020202020204" pitchFamily="34" charset="0"/>
                <a:ea typeface="Times New Roman" panose="02020603050405020304" pitchFamily="18" charset="0"/>
                <a:cs typeface="Arial" panose="020B0604020202020204" pitchFamily="34" charset="0"/>
              </a:rPr>
              <a:t>Multiple participants </a:t>
            </a:r>
            <a:r>
              <a:rPr lang="en-US" dirty="0">
                <a:latin typeface="Arial" panose="020B0604020202020204" pitchFamily="34" charset="0"/>
                <a:ea typeface="Times New Roman" panose="02020603050405020304" pitchFamily="18" charset="0"/>
                <a:cs typeface="Arial" panose="020B0604020202020204" pitchFamily="34" charset="0"/>
              </a:rPr>
              <a:t>emphasized that</a:t>
            </a:r>
            <a:r>
              <a:rPr lang="en-US" dirty="0">
                <a:effectLst/>
                <a:latin typeface="Arial" panose="020B0604020202020204" pitchFamily="34" charset="0"/>
                <a:ea typeface="Times New Roman" panose="02020603050405020304" pitchFamily="18" charset="0"/>
                <a:cs typeface="Arial" panose="020B0604020202020204" pitchFamily="34" charset="0"/>
              </a:rPr>
              <a:t> transgender health training should be included in their curriculum, and several specifically recommended the THLS training be adapted by their </a:t>
            </a:r>
            <a:r>
              <a:rPr lang="en-US" dirty="0">
                <a:latin typeface="Arial" panose="020B0604020202020204" pitchFamily="34" charset="0"/>
                <a:ea typeface="Times New Roman" panose="02020603050405020304" pitchFamily="18" charset="0"/>
                <a:cs typeface="Arial" panose="020B0604020202020204" pitchFamily="34" charset="0"/>
              </a:rPr>
              <a:t>department</a:t>
            </a:r>
            <a:r>
              <a:rPr lang="en-US" dirty="0">
                <a:effectLst/>
                <a:latin typeface="Arial" panose="020B0604020202020204" pitchFamily="34" charset="0"/>
                <a:ea typeface="Times New Roman" panose="02020603050405020304" pitchFamily="18" charset="0"/>
                <a:cs typeface="Arial" panose="020B0604020202020204" pitchFamily="34" charset="0"/>
              </a:rPr>
              <a:t>.</a:t>
            </a:r>
          </a:p>
          <a:p>
            <a:pPr>
              <a:lnSpc>
                <a:spcPct val="120000"/>
              </a:lnSpc>
              <a:spcBef>
                <a:spcPts val="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7816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8E19D-20DA-D438-D704-609E1910A13E}"/>
              </a:ext>
            </a:extLst>
          </p:cNvPr>
          <p:cNvSpPr>
            <a:spLocks noGrp="1"/>
          </p:cNvSpPr>
          <p:nvPr>
            <p:ph type="title"/>
          </p:nvPr>
        </p:nvSpPr>
        <p:spPr>
          <a:xfrm>
            <a:off x="2592925" y="828674"/>
            <a:ext cx="8911687" cy="1076325"/>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Qualitative Data Analysis- Key Themes</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4BB8BFA-7167-011B-507B-3648C48552B7}"/>
              </a:ext>
            </a:extLst>
          </p:cNvPr>
          <p:cNvSpPr>
            <a:spLocks noGrp="1"/>
          </p:cNvSpPr>
          <p:nvPr>
            <p:ph idx="1"/>
          </p:nvPr>
        </p:nvSpPr>
        <p:spPr>
          <a:xfrm>
            <a:off x="2132012" y="2231484"/>
            <a:ext cx="9692640" cy="4226465"/>
          </a:xfrm>
          <a:solidFill>
            <a:schemeClr val="accent5">
              <a:lumMod val="20000"/>
              <a:lumOff val="80000"/>
              <a:alpha val="30000"/>
            </a:schemeClr>
          </a:solidFill>
        </p:spPr>
        <p:txBody>
          <a:bodyPr>
            <a:noAutofit/>
          </a:bodyPr>
          <a:lstStyle/>
          <a:p>
            <a:pPr marL="0" marR="0">
              <a:lnSpc>
                <a:spcPct val="120000"/>
              </a:lnSpc>
              <a:spcBef>
                <a:spcPts val="0"/>
              </a:spcBef>
            </a:pPr>
            <a:r>
              <a:rPr lang="en-US" b="1" kern="100" dirty="0">
                <a:effectLst/>
                <a:latin typeface="Arial" panose="020B0604020202020204" pitchFamily="34" charset="0"/>
                <a:ea typeface="Calibri" panose="020F0502020204030204" pitchFamily="34" charset="0"/>
                <a:cs typeface="Arial" panose="020B0604020202020204" pitchFamily="34" charset="0"/>
              </a:rPr>
              <a:t>Theme: Fear of Saying the Wrong Thing/Misgendering</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b="1" kern="100" dirty="0">
                <a:effectLst/>
                <a:latin typeface="Arial" panose="020B0604020202020204" pitchFamily="34" charset="0"/>
                <a:ea typeface="Calibri" panose="020F0502020204030204" pitchFamily="34" charset="0"/>
                <a:cs typeface="Arial" panose="020B0604020202020204" pitchFamily="34" charset="0"/>
              </a:rPr>
              <a:t>With Qualifying Statements of Confidence</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pPr>
            <a:r>
              <a:rPr lang="en-US" u="sng" kern="100" dirty="0">
                <a:effectLst/>
                <a:latin typeface="Arial" panose="020B0604020202020204" pitchFamily="34" charset="0"/>
                <a:ea typeface="Calibri" panose="020F0502020204030204" pitchFamily="34" charset="0"/>
                <a:cs typeface="Arial" panose="020B0604020202020204" pitchFamily="34" charset="0"/>
              </a:rPr>
              <a:t>Relevant study variables related to theme: Perceived Competency</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A sizable minority of participants mentioned that they occasionally feel hesitant about working with transgender patients, not because they do not want to work with them, but because they fear saying the wrong thing, misgendering, or otherwise offending or coming off as disrespectful to transgender people.</a:t>
            </a:r>
          </a:p>
          <a:p>
            <a:pPr>
              <a:lnSpc>
                <a:spcPct val="120000"/>
              </a:lnSpc>
              <a:spcBef>
                <a:spcPts val="0"/>
              </a:spcBef>
            </a:pPr>
            <a:r>
              <a:rPr lang="en-US" i="1" dirty="0">
                <a:effectLst/>
                <a:latin typeface="Arial" panose="020B0604020202020204" pitchFamily="34" charset="0"/>
                <a:ea typeface="Calibri" panose="020F0502020204030204" pitchFamily="34" charset="0"/>
                <a:cs typeface="Arial" panose="020B0604020202020204" pitchFamily="34" charset="0"/>
              </a:rPr>
              <a:t>I would be afraid to upset someone or lead them to believe they can’t trust me.” </a:t>
            </a: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A few participants added qualifying statements of confidence to their concerns in order to indicate that these fears would not interfere with them providing gender-affirming care. </a:t>
            </a:r>
          </a:p>
          <a:p>
            <a:pPr>
              <a:lnSpc>
                <a:spcPct val="120000"/>
              </a:lnSpc>
              <a:spcBef>
                <a:spcPts val="0"/>
              </a:spcBef>
            </a:pPr>
            <a:r>
              <a:rPr lang="en-US" i="1" dirty="0">
                <a:latin typeface="Arial" panose="020B0604020202020204" pitchFamily="34" charset="0"/>
                <a:cs typeface="Arial" panose="020B0604020202020204" pitchFamily="34" charset="0"/>
              </a:rPr>
              <a:t>“I definitely wouldn’t be afraid to work with someone, it (being mindful of slip ups) would just be something I would have to think about.”</a:t>
            </a: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6192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82B8C-5D8A-E554-0D17-BF76C9117804}"/>
              </a:ext>
            </a:extLst>
          </p:cNvPr>
          <p:cNvSpPr>
            <a:spLocks noGrp="1"/>
          </p:cNvSpPr>
          <p:nvPr>
            <p:ph type="title"/>
          </p:nvPr>
        </p:nvSpPr>
        <p:spPr>
          <a:xfrm>
            <a:off x="2202449" y="6241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Qualitative Data Analysis- Key Themes</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1B0A52-B065-CDB2-E4DF-C29268429F3F}"/>
              </a:ext>
            </a:extLst>
          </p:cNvPr>
          <p:cNvSpPr>
            <a:spLocks noGrp="1"/>
          </p:cNvSpPr>
          <p:nvPr>
            <p:ph idx="1"/>
          </p:nvPr>
        </p:nvSpPr>
        <p:spPr>
          <a:xfrm>
            <a:off x="2202448" y="1657349"/>
            <a:ext cx="9692640" cy="4937760"/>
          </a:xfrm>
          <a:solidFill>
            <a:schemeClr val="accent5">
              <a:lumMod val="20000"/>
              <a:lumOff val="80000"/>
              <a:alpha val="30000"/>
            </a:schemeClr>
          </a:solidFill>
        </p:spPr>
        <p:txBody>
          <a:bodyPr>
            <a:noAutofit/>
          </a:bodyPr>
          <a:lstStyle/>
          <a:p>
            <a:pPr>
              <a:lnSpc>
                <a:spcPct val="120000"/>
              </a:lnSpc>
              <a:spcBef>
                <a:spcPts val="0"/>
              </a:spcBef>
            </a:pPr>
            <a:r>
              <a:rPr lang="en-US" b="1" dirty="0">
                <a:latin typeface="Arial" panose="020B0604020202020204" pitchFamily="34" charset="0"/>
                <a:cs typeface="Arial" panose="020B0604020202020204" pitchFamily="34" charset="0"/>
              </a:rPr>
              <a:t>Theme: Evaluation of Training, Key Takeaways and Suggestions for Improvement</a:t>
            </a:r>
          </a:p>
          <a:p>
            <a:pPr>
              <a:lnSpc>
                <a:spcPct val="120000"/>
              </a:lnSpc>
              <a:spcBef>
                <a:spcPts val="0"/>
              </a:spcBef>
            </a:pPr>
            <a:r>
              <a:rPr lang="en-US" u="sng" dirty="0">
                <a:latin typeface="Arial" panose="020B0604020202020204" pitchFamily="34" charset="0"/>
                <a:cs typeface="Arial" panose="020B0604020202020204" pitchFamily="34" charset="0"/>
              </a:rPr>
              <a:t>Relevant study variables related to theme: Knowledge, Perceived Competency</a:t>
            </a:r>
          </a:p>
          <a:p>
            <a:pPr>
              <a:lnSpc>
                <a:spcPct val="120000"/>
              </a:lnSpc>
              <a:spcBef>
                <a:spcPts val="0"/>
              </a:spcBef>
            </a:pPr>
            <a:r>
              <a:rPr lang="en-US" dirty="0">
                <a:latin typeface="Arial" panose="020B0604020202020204" pitchFamily="34" charset="0"/>
                <a:cs typeface="Arial" panose="020B0604020202020204" pitchFamily="34" charset="0"/>
              </a:rPr>
              <a:t>Almost all the participants shared that they appreciated the THLS’s broad overview of a range of transgender health topics including key statistics, terminology, and transgender persons’ lived experiences with the health care system. </a:t>
            </a:r>
          </a:p>
          <a:p>
            <a:pPr>
              <a:lnSpc>
                <a:spcPct val="120000"/>
              </a:lnSpc>
              <a:spcBef>
                <a:spcPts val="0"/>
              </a:spcBef>
            </a:pPr>
            <a:r>
              <a:rPr lang="en-US" i="1" dirty="0">
                <a:latin typeface="Arial" panose="020B0604020202020204" pitchFamily="34" charset="0"/>
                <a:cs typeface="Arial" panose="020B0604020202020204" pitchFamily="34" charset="0"/>
              </a:rPr>
              <a:t>“Gave a lot of think about inclusivity and national policies that affect transgender people.” </a:t>
            </a:r>
          </a:p>
          <a:p>
            <a:pPr>
              <a:lnSpc>
                <a:spcPct val="120000"/>
              </a:lnSpc>
              <a:spcBef>
                <a:spcPts val="0"/>
              </a:spcBef>
            </a:pPr>
            <a:r>
              <a:rPr lang="en-US" i="1" dirty="0">
                <a:latin typeface="Arial" panose="020B0604020202020204" pitchFamily="34" charset="0"/>
                <a:cs typeface="Arial" panose="020B0604020202020204" pitchFamily="34" charset="0"/>
              </a:rPr>
              <a:t>“It was a good refresher for me to get like, okay, this is the difference between gender expression and gender identity... what is trans, what is cis..”</a:t>
            </a:r>
          </a:p>
          <a:p>
            <a:pPr>
              <a:lnSpc>
                <a:spcPct val="120000"/>
              </a:lnSpc>
              <a:spcBef>
                <a:spcPts val="0"/>
              </a:spcBef>
            </a:pPr>
            <a:r>
              <a:rPr lang="en-US" dirty="0">
                <a:latin typeface="Arial" panose="020B0604020202020204" pitchFamily="34" charset="0"/>
                <a:cs typeface="Arial" panose="020B0604020202020204" pitchFamily="34" charset="0"/>
              </a:rPr>
              <a:t>Many participants shared that they would like THLS to be even more detailed. PA students requested more detailed training in the hormone module to prepare them for their prescriber role upon graduation. </a:t>
            </a:r>
          </a:p>
          <a:p>
            <a:pPr>
              <a:lnSpc>
                <a:spcPct val="120000"/>
              </a:lnSpc>
              <a:spcBef>
                <a:spcPts val="0"/>
              </a:spcBef>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“I would have liked a module expanding on HRT regimens for gender affirmative care, which would be most relevant to my job (as future PA) I would have liked more information on the actual medicine aspect for providing HRT and other gender affirmative care.” </a:t>
            </a: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9357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33AA6-107E-9FF4-A131-C283235B0DA2}"/>
              </a:ext>
            </a:extLst>
          </p:cNvPr>
          <p:cNvSpPr>
            <a:spLocks noGrp="1"/>
          </p:cNvSpPr>
          <p:nvPr>
            <p:ph type="title"/>
          </p:nvPr>
        </p:nvSpPr>
        <p:spPr>
          <a:xfrm>
            <a:off x="1945273" y="6241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Making Sense of Attitude Change Findings </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BF882B3-64C3-E651-175E-4F2E89F1CDB1}"/>
              </a:ext>
            </a:extLst>
          </p:cNvPr>
          <p:cNvSpPr>
            <a:spLocks noGrp="1"/>
          </p:cNvSpPr>
          <p:nvPr>
            <p:ph idx="1"/>
          </p:nvPr>
        </p:nvSpPr>
        <p:spPr>
          <a:xfrm>
            <a:off x="1945273" y="2271490"/>
            <a:ext cx="9692640" cy="3962400"/>
          </a:xfrm>
          <a:solidFill>
            <a:schemeClr val="accent5">
              <a:lumMod val="20000"/>
              <a:lumOff val="80000"/>
              <a:alpha val="30000"/>
            </a:schemeClr>
          </a:solidFill>
        </p:spPr>
        <p:txBody>
          <a:bodyPr>
            <a:noAutofit/>
          </a:bodyPr>
          <a:lstStyle/>
          <a:p>
            <a:pPr>
              <a:lnSpc>
                <a:spcPct val="120000"/>
              </a:lnSpc>
              <a:spcBef>
                <a:spcPts val="0"/>
              </a:spcBef>
            </a:pPr>
            <a:r>
              <a:rPr lang="en-US" b="0" i="0" dirty="0">
                <a:solidFill>
                  <a:srgbClr val="1A1A1A"/>
                </a:solidFill>
                <a:effectLst/>
                <a:latin typeface="Arial" panose="020B0604020202020204" pitchFamily="34" charset="0"/>
                <a:cs typeface="Arial" panose="020B0604020202020204" pitchFamily="34" charset="0"/>
              </a:rPr>
              <a:t>Results demonstrated that participants did not experience a significant attitude change toward transgender people after completing the THLS training. These results are </a:t>
            </a:r>
            <a:r>
              <a:rPr lang="en-US" dirty="0">
                <a:solidFill>
                  <a:srgbClr val="1A1A1A"/>
                </a:solidFill>
                <a:latin typeface="Arial" panose="020B0604020202020204" pitchFamily="34" charset="0"/>
                <a:cs typeface="Arial" panose="020B0604020202020204" pitchFamily="34" charset="0"/>
              </a:rPr>
              <a:t>not </a:t>
            </a:r>
            <a:r>
              <a:rPr lang="en-US" b="0" i="0" dirty="0">
                <a:solidFill>
                  <a:srgbClr val="1A1A1A"/>
                </a:solidFill>
                <a:effectLst/>
                <a:latin typeface="Arial" panose="020B0604020202020204" pitchFamily="34" charset="0"/>
                <a:cs typeface="Arial" panose="020B0604020202020204" pitchFamily="34" charset="0"/>
              </a:rPr>
              <a:t>surprising, as participants had a positive attitude toward transgender people before they began the training, as evidenced by the high pretest mean score (183 out of 203) on the Transgender Attitudes and Beliefs Scale </a:t>
            </a:r>
            <a:r>
              <a:rPr lang="en-US" dirty="0">
                <a:effectLst/>
                <a:latin typeface="Arial" panose="020B0604020202020204" pitchFamily="34" charset="0"/>
                <a:ea typeface="Calibri" panose="020F0502020204030204" pitchFamily="34" charset="0"/>
                <a:cs typeface="Arial" panose="020B0604020202020204" pitchFamily="34" charset="0"/>
              </a:rPr>
              <a:t>(TABS; Kanamori et al., 2016</a:t>
            </a:r>
            <a:r>
              <a:rPr lang="en-US" b="0" i="0" dirty="0">
                <a:solidFill>
                  <a:srgbClr val="1A1A1A"/>
                </a:solidFill>
                <a:effectLst/>
                <a:latin typeface="Arial" panose="020B0604020202020204" pitchFamily="34" charset="0"/>
                <a:cs typeface="Arial" panose="020B0604020202020204" pitchFamily="34" charset="0"/>
              </a:rPr>
              <a:t>. Qualitative results </a:t>
            </a:r>
            <a:r>
              <a:rPr lang="en-US" dirty="0">
                <a:solidFill>
                  <a:srgbClr val="1A1A1A"/>
                </a:solidFill>
                <a:latin typeface="Arial" panose="020B0604020202020204" pitchFamily="34" charset="0"/>
                <a:cs typeface="Arial" panose="020B0604020202020204" pitchFamily="34" charset="0"/>
              </a:rPr>
              <a:t>demonstrated</a:t>
            </a:r>
            <a:r>
              <a:rPr lang="en-US" b="0" i="0" dirty="0">
                <a:solidFill>
                  <a:srgbClr val="1A1A1A"/>
                </a:solidFill>
                <a:effectLst/>
                <a:latin typeface="Arial" panose="020B0604020202020204" pitchFamily="34" charset="0"/>
                <a:cs typeface="Arial" panose="020B0604020202020204" pitchFamily="34" charset="0"/>
              </a:rPr>
              <a:t> that all the interview participants strongly supported gender equality.</a:t>
            </a: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These findings are consistent with existing program evaluation literature on transgender health training. </a:t>
            </a:r>
            <a:r>
              <a:rPr lang="en-US" dirty="0">
                <a:latin typeface="Arial" panose="020B0604020202020204" pitchFamily="34" charset="0"/>
                <a:ea typeface="Calibri" panose="020F0502020204030204" pitchFamily="34" charset="0"/>
                <a:cs typeface="Arial" panose="020B0604020202020204" pitchFamily="34" charset="0"/>
              </a:rPr>
              <a:t>Attitude change is less likely to occur when attitudes are already positive. </a:t>
            </a:r>
            <a:r>
              <a:rPr lang="en-US" dirty="0">
                <a:effectLst/>
                <a:latin typeface="Arial" panose="020B0604020202020204" pitchFamily="34" charset="0"/>
                <a:ea typeface="Calibri" panose="020F0502020204030204" pitchFamily="34" charset="0"/>
                <a:cs typeface="Arial" panose="020B0604020202020204" pitchFamily="34" charset="0"/>
              </a:rPr>
              <a:t> (Norwood et al., 2022; &amp; Sieve, 2016), </a:t>
            </a: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TABS measures general attitudes towards transgender people, not attitudes toward providing gender-affirming healthcare. </a:t>
            </a:r>
          </a:p>
        </p:txBody>
      </p:sp>
    </p:spTree>
    <p:extLst>
      <p:ext uri="{BB962C8B-B14F-4D97-AF65-F5344CB8AC3E}">
        <p14:creationId xmlns:p14="http://schemas.microsoft.com/office/powerpoint/2010/main" val="3353918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CBF403-C76E-28AD-5012-E1A61F69CD19}"/>
              </a:ext>
            </a:extLst>
          </p:cNvPr>
          <p:cNvSpPr>
            <a:spLocks noGrp="1"/>
          </p:cNvSpPr>
          <p:nvPr>
            <p:ph type="title"/>
          </p:nvPr>
        </p:nvSpPr>
        <p:spPr>
          <a:xfrm>
            <a:off x="1952626" y="446180"/>
            <a:ext cx="9855060" cy="1280890"/>
          </a:xfrm>
        </p:spPr>
        <p:txBody>
          <a:bodyPr anchor="ctr">
            <a:no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The Study- In a Nutshell</a:t>
            </a:r>
          </a:p>
        </p:txBody>
      </p:sp>
      <p:sp>
        <p:nvSpPr>
          <p:cNvPr id="5" name="TextBox 4">
            <a:extLst>
              <a:ext uri="{FF2B5EF4-FFF2-40B4-BE49-F238E27FC236}">
                <a16:creationId xmlns:a16="http://schemas.microsoft.com/office/drawing/2014/main" id="{4C9CD289-F473-38C9-17BD-BF167906D901}"/>
              </a:ext>
            </a:extLst>
          </p:cNvPr>
          <p:cNvSpPr txBox="1"/>
          <p:nvPr/>
        </p:nvSpPr>
        <p:spPr>
          <a:xfrm>
            <a:off x="1952626" y="1904999"/>
            <a:ext cx="9692640" cy="8704114"/>
          </a:xfrm>
          <a:prstGeom prst="rect">
            <a:avLst/>
          </a:prstGeom>
          <a:solidFill>
            <a:schemeClr val="accent5">
              <a:lumMod val="20000"/>
              <a:lumOff val="80000"/>
              <a:alpha val="30000"/>
            </a:schemeClr>
          </a:solidFill>
        </p:spPr>
        <p:txBody>
          <a:bodyPr wrap="square">
            <a:spAutoFit/>
          </a:bodyPr>
          <a:lstStyle/>
          <a:p>
            <a:pPr>
              <a:lnSpc>
                <a:spcPct val="120000"/>
              </a:lnSpc>
            </a:pPr>
            <a:r>
              <a:rPr lang="en-US" dirty="0">
                <a:latin typeface="Arial" panose="020B0604020202020204" pitchFamily="34" charset="0"/>
                <a:cs typeface="Arial" panose="020B0604020202020204" pitchFamily="34" charset="0"/>
              </a:rPr>
              <a:t>Program Evaluation of the Transgender Learning Series (THLS), an online transgender health training program for healthcare professionals and students of all disciplines.</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r>
              <a:rPr lang="en-US" dirty="0">
                <a:latin typeface="Arial" panose="020B0604020202020204" pitchFamily="34" charset="0"/>
                <a:cs typeface="Arial" panose="020B0604020202020204" pitchFamily="34" charset="0"/>
              </a:rPr>
              <a:t>Mixed Methods – Quantitative and Qualitative Methods.</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r>
              <a:rPr lang="en-US" dirty="0">
                <a:latin typeface="Arial" panose="020B0604020202020204" pitchFamily="34" charset="0"/>
                <a:cs typeface="Arial" panose="020B0604020202020204" pitchFamily="34" charset="0"/>
              </a:rPr>
              <a:t>Repeated Measures Design.</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r>
              <a:rPr lang="en-US" dirty="0">
                <a:latin typeface="Arial" panose="020B0604020202020204" pitchFamily="34" charset="0"/>
                <a:cs typeface="Arial" panose="020B0604020202020204" pitchFamily="34" charset="0"/>
              </a:rPr>
              <a:t>Overarching Research Question: Does the THLS have the potential to prepare upcoming healthcare providers to provide gender-affirming healthcare to the transgender community by improving transgender health knowledge, attitudes towards transgender people, and perceived competency, or confidence in the ability to provide gender-affirming healthcare?</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r>
              <a:rPr lang="en-US" dirty="0">
                <a:latin typeface="Arial" panose="020B0604020202020204" pitchFamily="34" charset="0"/>
                <a:cs typeface="Arial" panose="020B0604020202020204" pitchFamily="34" charset="0"/>
              </a:rPr>
              <a:t>Pilot Study:  Insufficient sample size for generalizability or to make major decisions based on the data; however, provides solid foundation for larger scale studies in the field of transgender health training. </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a:p>
            <a:pPr>
              <a:lnSpc>
                <a:spcPct val="120000"/>
              </a:lnSpc>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9695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E5E96-F7AB-7D03-E259-49CBFF16CB40}"/>
              </a:ext>
            </a:extLst>
          </p:cNvPr>
          <p:cNvSpPr>
            <a:spLocks noGrp="1"/>
          </p:cNvSpPr>
          <p:nvPr>
            <p:ph type="title"/>
          </p:nvPr>
        </p:nvSpPr>
        <p:spPr>
          <a:xfrm>
            <a:off x="1998662" y="624110"/>
            <a:ext cx="9692639"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Making Sense of Knowledge Change Findings </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5C39E46-EE2E-9810-8DCC-7BDBA11A2779}"/>
              </a:ext>
            </a:extLst>
          </p:cNvPr>
          <p:cNvSpPr>
            <a:spLocks noGrp="1"/>
          </p:cNvSpPr>
          <p:nvPr>
            <p:ph idx="1"/>
          </p:nvPr>
        </p:nvSpPr>
        <p:spPr>
          <a:xfrm>
            <a:off x="1998662" y="2019300"/>
            <a:ext cx="9692640" cy="4389120"/>
          </a:xfrm>
          <a:solidFill>
            <a:schemeClr val="accent5">
              <a:lumMod val="20000"/>
              <a:lumOff val="80000"/>
              <a:alpha val="30000"/>
            </a:schemeClr>
          </a:solidFill>
        </p:spPr>
        <p:txBody>
          <a:bodyPr>
            <a:noAutofit/>
          </a:bodyPr>
          <a:lstStyle/>
          <a:p>
            <a:pPr>
              <a:lnSpc>
                <a:spcPct val="120000"/>
              </a:lnSpc>
              <a:spcBef>
                <a:spcPts val="0"/>
              </a:spcBef>
            </a:pPr>
            <a:r>
              <a:rPr lang="en-US" b="1" dirty="0">
                <a:effectLst/>
                <a:latin typeface="Arial" panose="020B0604020202020204" pitchFamily="34" charset="0"/>
                <a:ea typeface="Calibri" panose="020F0502020204030204" pitchFamily="34" charset="0"/>
                <a:cs typeface="Arial" panose="020B0604020202020204" pitchFamily="34" charset="0"/>
              </a:rPr>
              <a:t>Statistical Results: </a:t>
            </a:r>
            <a:r>
              <a:rPr lang="en-US" dirty="0">
                <a:latin typeface="Arial" panose="020B0604020202020204" pitchFamily="34" charset="0"/>
                <a:ea typeface="Calibri" panose="020F0502020204030204" pitchFamily="34" charset="0"/>
                <a:cs typeface="Arial" panose="020B0604020202020204" pitchFamily="34" charset="0"/>
              </a:rPr>
              <a:t>P</a:t>
            </a:r>
            <a:r>
              <a:rPr lang="en-US" dirty="0">
                <a:effectLst/>
                <a:latin typeface="Arial" panose="020B0604020202020204" pitchFamily="34" charset="0"/>
                <a:ea typeface="Calibri" panose="020F0502020204030204" pitchFamily="34" charset="0"/>
                <a:cs typeface="Arial" panose="020B0604020202020204" pitchFamily="34" charset="0"/>
              </a:rPr>
              <a:t>articipants experienced a solid improvement in knowledge of transgender health and gender-affirming healthcare practices after completing the THLS. These results are consistent with existing literature on evaluations of transgender and LGBTQ health training programs. </a:t>
            </a:r>
          </a:p>
          <a:p>
            <a:pPr>
              <a:lnSpc>
                <a:spcPct val="120000"/>
              </a:lnSpc>
              <a:spcBef>
                <a:spcPts val="0"/>
              </a:spcBef>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b="1" dirty="0">
                <a:effectLst/>
                <a:latin typeface="Arial" panose="020B0604020202020204" pitchFamily="34" charset="0"/>
                <a:ea typeface="Calibri" panose="020F0502020204030204" pitchFamily="34" charset="0"/>
                <a:cs typeface="Arial" panose="020B0604020202020204" pitchFamily="34" charset="0"/>
              </a:rPr>
              <a:t>Qualitative Findings: </a:t>
            </a:r>
            <a:r>
              <a:rPr lang="en-US" dirty="0">
                <a:effectLst/>
                <a:latin typeface="Arial" panose="020B0604020202020204" pitchFamily="34" charset="0"/>
                <a:ea typeface="Calibri" panose="020F0502020204030204" pitchFamily="34" charset="0"/>
                <a:cs typeface="Arial" panose="020B0604020202020204" pitchFamily="34" charset="0"/>
              </a:rPr>
              <a:t>Multiple interview participants shared that they know more about transgender health after the training</a:t>
            </a:r>
            <a:r>
              <a:rPr lang="en-US" dirty="0">
                <a:latin typeface="Arial" panose="020B0604020202020204" pitchFamily="34" charset="0"/>
                <a:ea typeface="Calibri" panose="020F0502020204030204" pitchFamily="34" charset="0"/>
                <a:cs typeface="Arial" panose="020B0604020202020204" pitchFamily="34" charset="0"/>
              </a:rPr>
              <a:t> and gave examples of what they learned.</a:t>
            </a:r>
          </a:p>
          <a:p>
            <a:pPr>
              <a:lnSpc>
                <a:spcPct val="120000"/>
              </a:lnSpc>
              <a:spcBef>
                <a:spcPts val="0"/>
              </a:spcBef>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b="1" dirty="0">
                <a:latin typeface="Arial" panose="020B0604020202020204" pitchFamily="34" charset="0"/>
                <a:ea typeface="Calibri" panose="020F0502020204030204" pitchFamily="34" charset="0"/>
                <a:cs typeface="Arial" panose="020B0604020202020204" pitchFamily="34" charset="0"/>
              </a:rPr>
              <a:t>Existing Literature: </a:t>
            </a:r>
            <a:r>
              <a:rPr lang="en-US" dirty="0">
                <a:latin typeface="Arial" panose="020B0604020202020204" pitchFamily="34" charset="0"/>
                <a:ea typeface="Calibri" panose="020F0502020204030204" pitchFamily="34" charset="0"/>
                <a:cs typeface="Arial" panose="020B0604020202020204" pitchFamily="34" charset="0"/>
              </a:rPr>
              <a:t> All reviewed evaluation studies of transgender or LGBTQ health trainings reported statistically significant improvements in subject matter knowledge.</a:t>
            </a:r>
            <a:endParaRPr lang="en-US" b="1" dirty="0">
              <a:latin typeface="Arial" panose="020B0604020202020204" pitchFamily="34" charset="0"/>
              <a:ea typeface="Calibri" panose="020F0502020204030204" pitchFamily="34" charset="0"/>
              <a:cs typeface="Arial" panose="020B0604020202020204" pitchFamily="34" charset="0"/>
            </a:endParaRPr>
          </a:p>
          <a:p>
            <a:pPr marL="0" indent="0">
              <a:lnSpc>
                <a:spcPct val="120000"/>
              </a:lnSpc>
              <a:spcBef>
                <a:spcPts val="0"/>
              </a:spcBef>
              <a:buNone/>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20000"/>
              </a:lnSpc>
              <a:spcBef>
                <a:spcPts val="0"/>
              </a:spcBef>
              <a:buNone/>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573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6ECB-AD12-7ED9-6C49-3EE69A90F692}"/>
              </a:ext>
            </a:extLst>
          </p:cNvPr>
          <p:cNvSpPr>
            <a:spLocks noGrp="1"/>
          </p:cNvSpPr>
          <p:nvPr>
            <p:ph type="title"/>
          </p:nvPr>
        </p:nvSpPr>
        <p:spPr>
          <a:xfrm>
            <a:off x="2141537" y="624110"/>
            <a:ext cx="9692639"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Making Sense of Perceived Competency Change Findings </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F00483F-AADA-E555-5B5D-10CC2726F1E8}"/>
              </a:ext>
            </a:extLst>
          </p:cNvPr>
          <p:cNvSpPr>
            <a:spLocks noGrp="1"/>
          </p:cNvSpPr>
          <p:nvPr>
            <p:ph idx="1"/>
          </p:nvPr>
        </p:nvSpPr>
        <p:spPr>
          <a:xfrm>
            <a:off x="2141537" y="2667000"/>
            <a:ext cx="9692640" cy="3108960"/>
          </a:xfrm>
          <a:solidFill>
            <a:schemeClr val="accent5">
              <a:lumMod val="20000"/>
              <a:lumOff val="80000"/>
              <a:alpha val="30000"/>
            </a:schemeClr>
          </a:solidFill>
        </p:spPr>
        <p:txBody>
          <a:bodyPr>
            <a:normAutofit fontScale="92500" lnSpcReduction="10000"/>
          </a:bodyPr>
          <a:lstStyle/>
          <a:p>
            <a:pPr>
              <a:lnSpc>
                <a:spcPct val="120000"/>
              </a:lnSpc>
              <a:spcBef>
                <a:spcPts val="0"/>
              </a:spcBef>
            </a:pPr>
            <a:r>
              <a:rPr lang="en-US" sz="18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Statistical Results: </a:t>
            </a:r>
            <a:r>
              <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Significant improvement in perceived competency in providing gender-affirming healthcare after completing the THLS training.</a:t>
            </a:r>
          </a:p>
          <a:p>
            <a:pPr marL="0" indent="0">
              <a:lnSpc>
                <a:spcPct val="120000"/>
              </a:lnSpc>
              <a:spcBef>
                <a:spcPts val="0"/>
              </a:spcBef>
              <a:buNone/>
            </a:pPr>
            <a:r>
              <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p>
            <a:pPr>
              <a:lnSpc>
                <a:spcPct val="120000"/>
              </a:lnSpc>
              <a:spcBef>
                <a:spcPts val="0"/>
              </a:spcBef>
            </a:pPr>
            <a:r>
              <a:rPr lang="en-US" sz="18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Qualitative Findings: </a:t>
            </a:r>
            <a:r>
              <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Most participants indicated they felt more confident using correct pronouns, and creating a welcoming healthcare environment, while continuing to feel uncertain about prescribing gender-affirming hormones after graduation. </a:t>
            </a:r>
          </a:p>
          <a:p>
            <a:pPr marL="0" indent="0">
              <a:lnSpc>
                <a:spcPct val="120000"/>
              </a:lnSpc>
              <a:spcBef>
                <a:spcPts val="0"/>
              </a:spcBef>
              <a:buNone/>
            </a:pP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sz="18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Existing Literature: </a:t>
            </a:r>
            <a:r>
              <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Shires et al. (2018) survey of primary care providers found that providers who wer</a:t>
            </a: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e familiar with gender-affirming hormones were more willing to prescribe them.  This indicates that more comprehensive training should increase perceived competency.</a:t>
            </a:r>
            <a:endParaRPr lang="en-US" sz="18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13556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53B22-0B55-77BC-71B2-590AC421CF71}"/>
              </a:ext>
            </a:extLst>
          </p:cNvPr>
          <p:cNvSpPr>
            <a:spLocks noGrp="1"/>
          </p:cNvSpPr>
          <p:nvPr>
            <p:ph type="title"/>
          </p:nvPr>
        </p:nvSpPr>
        <p:spPr>
          <a:xfrm>
            <a:off x="2046287" y="6241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Strengths and Areas of Improvement for THLS</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D9D3BB0-675A-AD11-83B8-BFF92CC99C34}"/>
              </a:ext>
            </a:extLst>
          </p:cNvPr>
          <p:cNvSpPr>
            <a:spLocks noGrp="1"/>
          </p:cNvSpPr>
          <p:nvPr>
            <p:ph idx="1"/>
          </p:nvPr>
        </p:nvSpPr>
        <p:spPr>
          <a:xfrm>
            <a:off x="2046287" y="1904999"/>
            <a:ext cx="9692640" cy="4810125"/>
          </a:xfrm>
          <a:solidFill>
            <a:schemeClr val="accent5">
              <a:lumMod val="20000"/>
              <a:lumOff val="80000"/>
              <a:alpha val="30000"/>
            </a:schemeClr>
          </a:solidFill>
        </p:spPr>
        <p:txBody>
          <a:bodyPr>
            <a:noAutofit/>
          </a:bodyPr>
          <a:lstStyle/>
          <a:p>
            <a:pPr>
              <a:lnSpc>
                <a:spcPct val="130000"/>
              </a:lnSpc>
              <a:spcBef>
                <a:spcPts val="0"/>
              </a:spcBef>
            </a:pPr>
            <a:r>
              <a:rPr lang="en-US" dirty="0">
                <a:effectLst/>
                <a:latin typeface="Arial" panose="020B0604020202020204" pitchFamily="34" charset="0"/>
                <a:ea typeface="Times New Roman" panose="02020603050405020304" pitchFamily="18" charset="0"/>
                <a:cs typeface="Arial" panose="020B0604020202020204" pitchFamily="34" charset="0"/>
              </a:rPr>
              <a:t>Most participants gave overall positive feedback and shared that the THLS was a good overview of transgender health. They shared that they found learning new transgender health terminology and statistics on health disparities, stigma, suicide risk, and other issues facing the transgender community compelling, which increased their motivation to serve transgender patients in their upcoming careers as nurses or physician assistants.</a:t>
            </a:r>
          </a:p>
          <a:p>
            <a:pPr marL="0" indent="0">
              <a:lnSpc>
                <a:spcPct val="130000"/>
              </a:lnSpc>
              <a:spcBef>
                <a:spcPts val="0"/>
              </a:spcBef>
              <a:buNone/>
            </a:pPr>
            <a:r>
              <a:rPr lang="en-US" dirty="0">
                <a:effectLst/>
                <a:latin typeface="Arial" panose="020B0604020202020204" pitchFamily="34" charset="0"/>
                <a:ea typeface="Times New Roman" panose="02020603050405020304" pitchFamily="18" charset="0"/>
                <a:cs typeface="Arial" panose="020B0604020202020204" pitchFamily="34" charset="0"/>
              </a:rPr>
              <a:t> </a:t>
            </a:r>
          </a:p>
          <a:p>
            <a:pPr>
              <a:lnSpc>
                <a:spcPct val="130000"/>
              </a:lnSpc>
              <a:spcBef>
                <a:spcPts val="0"/>
              </a:spcBef>
            </a:pPr>
            <a:r>
              <a:rPr lang="en-US" dirty="0">
                <a:latin typeface="Arial" panose="020B0604020202020204" pitchFamily="34" charset="0"/>
                <a:ea typeface="Times New Roman" panose="02020603050405020304" pitchFamily="18" charset="0"/>
                <a:cs typeface="Arial" panose="020B0604020202020204" pitchFamily="34" charset="0"/>
              </a:rPr>
              <a:t>Two most common suggestions for improvement were more in-depth training on gender-affirming hormone replacement therapy, and more interactive activities. </a:t>
            </a:r>
          </a:p>
          <a:p>
            <a:pPr marL="0" indent="0">
              <a:lnSpc>
                <a:spcPct val="130000"/>
              </a:lnSpc>
              <a:spcBef>
                <a:spcPts val="0"/>
              </a:spcBef>
              <a:buNone/>
            </a:pPr>
            <a:endParaRPr lang="en-US" dirty="0">
              <a:latin typeface="Arial" panose="020B0604020202020204" pitchFamily="34" charset="0"/>
              <a:cs typeface="Arial" panose="020B0604020202020204" pitchFamily="34" charset="0"/>
            </a:endParaRPr>
          </a:p>
          <a:p>
            <a:pPr>
              <a:lnSpc>
                <a:spcPct val="130000"/>
              </a:lnSpc>
              <a:spcBef>
                <a:spcPts val="0"/>
              </a:spcBef>
            </a:pPr>
            <a:r>
              <a:rPr lang="en-US" dirty="0">
                <a:latin typeface="Arial" panose="020B0604020202020204" pitchFamily="34" charset="0"/>
                <a:cs typeface="Arial" panose="020B0604020202020204" pitchFamily="34" charset="0"/>
              </a:rPr>
              <a:t>Good comprehensive didactic overview that would be enhanced with more detailed nuts and bolts training on the provision of care, more videos with personal stories, and more interactive activities.</a:t>
            </a:r>
          </a:p>
          <a:p>
            <a:pPr>
              <a:lnSpc>
                <a:spcPct val="13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3088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686F0-CCC4-991B-1111-7D31F909802D}"/>
              </a:ext>
            </a:extLst>
          </p:cNvPr>
          <p:cNvSpPr>
            <a:spLocks noGrp="1"/>
          </p:cNvSpPr>
          <p:nvPr>
            <p:ph type="title"/>
          </p:nvPr>
        </p:nvSpPr>
        <p:spPr>
          <a:xfrm>
            <a:off x="2141536" y="571500"/>
            <a:ext cx="9692639" cy="114300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Implications </a:t>
            </a:r>
          </a:p>
        </p:txBody>
      </p:sp>
      <p:sp>
        <p:nvSpPr>
          <p:cNvPr id="3" name="Content Placeholder 2">
            <a:extLst>
              <a:ext uri="{FF2B5EF4-FFF2-40B4-BE49-F238E27FC236}">
                <a16:creationId xmlns:a16="http://schemas.microsoft.com/office/drawing/2014/main" id="{1067D029-5513-CC4E-978D-40EEFE40D1A4}"/>
              </a:ext>
            </a:extLst>
          </p:cNvPr>
          <p:cNvSpPr>
            <a:spLocks noGrp="1"/>
          </p:cNvSpPr>
          <p:nvPr>
            <p:ph idx="1"/>
          </p:nvPr>
        </p:nvSpPr>
        <p:spPr>
          <a:xfrm>
            <a:off x="2141536" y="1619250"/>
            <a:ext cx="9692640" cy="4991100"/>
          </a:xfrm>
          <a:solidFill>
            <a:schemeClr val="accent5">
              <a:lumMod val="20000"/>
              <a:lumOff val="80000"/>
              <a:alpha val="30000"/>
            </a:schemeClr>
          </a:solidFill>
        </p:spPr>
        <p:txBody>
          <a:bodyPr>
            <a:noAutofit/>
          </a:bodyPr>
          <a:lstStyle/>
          <a:p>
            <a:pPr>
              <a:lnSpc>
                <a:spcPct val="120000"/>
              </a:lnSpc>
              <a:spcBef>
                <a:spcPts val="0"/>
              </a:spcBef>
            </a:pPr>
            <a:r>
              <a:rPr lang="en-US" sz="1800" dirty="0">
                <a:effectLst/>
                <a:latin typeface="Times New Roman" panose="02020603050405020304" pitchFamily="18" charset="0"/>
                <a:ea typeface="Calibri" panose="020F0502020204030204" pitchFamily="34" charset="0"/>
              </a:rPr>
              <a:t>The findings in this study and the transgender health literature contain consistent themes of the need for transgender health training for healthcare professionals.</a:t>
            </a:r>
          </a:p>
          <a:p>
            <a:pPr>
              <a:lnSpc>
                <a:spcPct val="120000"/>
              </a:lnSpc>
              <a:spcBef>
                <a:spcPts val="0"/>
              </a:spcBef>
            </a:pPr>
            <a:endParaRPr lang="en-US" sz="1800" dirty="0">
              <a:effectLst/>
              <a:latin typeface="Times New Roman" panose="02020603050405020304" pitchFamily="18" charset="0"/>
              <a:ea typeface="Calibri" panose="020F0502020204030204" pitchFamily="34" charset="0"/>
            </a:endParaRPr>
          </a:p>
          <a:p>
            <a:pPr>
              <a:lnSpc>
                <a:spcPct val="120000"/>
              </a:lnSpc>
              <a:spcBef>
                <a:spcPts val="0"/>
              </a:spcBef>
            </a:pPr>
            <a:r>
              <a:rPr lang="en-US" sz="1800" dirty="0">
                <a:effectLst/>
                <a:latin typeface="Times New Roman" panose="02020603050405020304" pitchFamily="18" charset="0"/>
                <a:ea typeface="Calibri" panose="020F0502020204030204" pitchFamily="34" charset="0"/>
              </a:rPr>
              <a:t>The THLS has the potential to provide foundational training in transgender healt</a:t>
            </a:r>
            <a:r>
              <a:rPr lang="en-US" sz="1800" dirty="0">
                <a:latin typeface="Times New Roman" panose="02020603050405020304" pitchFamily="18" charset="0"/>
                <a:ea typeface="Calibri" panose="020F0502020204030204" pitchFamily="34" charset="0"/>
              </a:rPr>
              <a:t>h.</a:t>
            </a:r>
          </a:p>
          <a:p>
            <a:pPr>
              <a:lnSpc>
                <a:spcPct val="120000"/>
              </a:lnSpc>
              <a:spcBef>
                <a:spcPts val="0"/>
              </a:spcBef>
            </a:pPr>
            <a:endParaRPr lang="en-US" dirty="0">
              <a:latin typeface="Times New Roman" panose="02020603050405020304" pitchFamily="18" charset="0"/>
              <a:ea typeface="Calibri" panose="020F0502020204030204" pitchFamily="34" charset="0"/>
            </a:endParaRPr>
          </a:p>
          <a:p>
            <a:pPr>
              <a:lnSpc>
                <a:spcPct val="120000"/>
              </a:lnSpc>
              <a:spcBef>
                <a:spcPts val="0"/>
              </a:spcBef>
            </a:pPr>
            <a:r>
              <a:rPr lang="en-US" sz="1800" dirty="0">
                <a:effectLst/>
                <a:latin typeface="Times New Roman" panose="02020603050405020304" pitchFamily="18" charset="0"/>
                <a:ea typeface="Calibri" panose="020F0502020204030204" pitchFamily="34" charset="0"/>
              </a:rPr>
              <a:t>The training can be enhanced by more videos of transgender people sharing their healthcare experiences and other interactive components, such as case studies and role plays. </a:t>
            </a:r>
            <a:endParaRPr lang="en-US" sz="1800" dirty="0">
              <a:latin typeface="Times New Roman" panose="02020603050405020304" pitchFamily="18" charset="0"/>
              <a:ea typeface="Calibri" panose="020F0502020204030204" pitchFamily="34" charset="0"/>
            </a:endParaRP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In-depth training on prescribing </a:t>
            </a:r>
            <a:r>
              <a:rPr lang="en-US" dirty="0">
                <a:latin typeface="Times New Roman" panose="02020603050405020304" pitchFamily="18" charset="0"/>
                <a:ea typeface="Calibri" panose="020F0502020204030204" pitchFamily="34" charset="0"/>
                <a:cs typeface="Times New Roman" panose="02020603050405020304" pitchFamily="18" charset="0"/>
              </a:rPr>
              <a:t>gender-affirming hormone therapy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would likely increase prescribing providers’ confidence and willingness to prescribe gender-affirming hormones.</a:t>
            </a:r>
          </a:p>
          <a:p>
            <a:pPr>
              <a:lnSpc>
                <a:spcPct val="120000"/>
              </a:lnSpc>
              <a:spcBef>
                <a:spcPts val="0"/>
              </a:spcBef>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Several participants indicated that after training, they have the impression that </a:t>
            </a:r>
            <a:r>
              <a:rPr lang="en-US" dirty="0">
                <a:latin typeface="Times New Roman" panose="02020603050405020304" pitchFamily="18" charset="0"/>
                <a:ea typeface="Calibri" panose="020F0502020204030204" pitchFamily="34" charset="0"/>
                <a:cs typeface="Times New Roman" panose="02020603050405020304" pitchFamily="18" charset="0"/>
              </a:rPr>
              <a:t>gender-affirming hormone therapy needs to be managed by endocrinologists.  Would help if THLS emphasized that managing hormones is in primary care providers’ scope of practice.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3548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C0955-99ED-E276-0419-6F0A96B325BF}"/>
              </a:ext>
            </a:extLst>
          </p:cNvPr>
          <p:cNvSpPr>
            <a:spLocks noGrp="1"/>
          </p:cNvSpPr>
          <p:nvPr>
            <p:ph type="title"/>
          </p:nvPr>
        </p:nvSpPr>
        <p:spPr>
          <a:xfrm>
            <a:off x="2170112" y="6241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Limitations and Considerations</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9370BD-5831-82A7-CACE-375BEC84B701}"/>
              </a:ext>
            </a:extLst>
          </p:cNvPr>
          <p:cNvSpPr>
            <a:spLocks noGrp="1"/>
          </p:cNvSpPr>
          <p:nvPr>
            <p:ph idx="1"/>
          </p:nvPr>
        </p:nvSpPr>
        <p:spPr>
          <a:xfrm>
            <a:off x="2170112" y="1543049"/>
            <a:ext cx="9692640" cy="5120640"/>
          </a:xfrm>
          <a:solidFill>
            <a:schemeClr val="accent5">
              <a:lumMod val="20000"/>
              <a:lumOff val="80000"/>
              <a:alpha val="30000"/>
            </a:schemeClr>
          </a:solidFill>
        </p:spPr>
        <p:txBody>
          <a:bodyPr>
            <a:noAutofit/>
          </a:bodyPr>
          <a:lstStyle/>
          <a:p>
            <a:pPr>
              <a:lnSpc>
                <a:spcPct val="13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G</a:t>
            </a:r>
            <a:r>
              <a:rPr lang="en-US" dirty="0">
                <a:effectLst/>
                <a:latin typeface="Arial" panose="020B0604020202020204" pitchFamily="34" charset="0"/>
                <a:ea typeface="Calibri" panose="020F0502020204030204" pitchFamily="34" charset="0"/>
                <a:cs typeface="Arial" panose="020B0604020202020204" pitchFamily="34" charset="0"/>
              </a:rPr>
              <a:t>eneralizability cannot be established without replication; sample size was too small and sample frame was too narrow.  It would be premature to conclude that the effectiveness of the THLS generalizes to healthcare professionals when the sampling frame was limited to healthcare students.  Cannot generalize to healthcare disciplines other than nursing and physician assistant studies.</a:t>
            </a:r>
          </a:p>
          <a:p>
            <a:pPr marL="0" indent="0">
              <a:lnSpc>
                <a:spcPct val="130000"/>
              </a:lnSpc>
              <a:spcBef>
                <a:spcPts val="0"/>
              </a:spcBef>
              <a:buNone/>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3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This</a:t>
            </a:r>
            <a:r>
              <a:rPr lang="en-US" dirty="0">
                <a:effectLst/>
                <a:latin typeface="Arial" panose="020B0604020202020204" pitchFamily="34" charset="0"/>
                <a:ea typeface="Calibri" panose="020F0502020204030204" pitchFamily="34" charset="0"/>
                <a:cs typeface="Arial" panose="020B0604020202020204" pitchFamily="34" charset="0"/>
              </a:rPr>
              <a:t> study is best conceptualized as a pilot study, which can be a steppingstone for future research with a larger sample size and diverse sampling frame. </a:t>
            </a:r>
            <a:r>
              <a:rPr lang="en-US" dirty="0">
                <a:latin typeface="Arial" panose="020B0604020202020204" pitchFamily="34" charset="0"/>
                <a:ea typeface="Calibri" panose="020F0502020204030204" pitchFamily="34" charset="0"/>
                <a:cs typeface="Arial" panose="020B0604020202020204" pitchFamily="34" charset="0"/>
              </a:rPr>
              <a:t>A larger study could produce </a:t>
            </a:r>
            <a:r>
              <a:rPr lang="en-US" dirty="0">
                <a:effectLst/>
                <a:latin typeface="Arial" panose="020B0604020202020204" pitchFamily="34" charset="0"/>
                <a:ea typeface="Calibri" panose="020F0502020204030204" pitchFamily="34" charset="0"/>
                <a:cs typeface="Arial" panose="020B0604020202020204" pitchFamily="34" charset="0"/>
              </a:rPr>
              <a:t>generalizable results that can be used to make decisions about the development and implementation of transgender health training in various healthcare settings. </a:t>
            </a:r>
          </a:p>
          <a:p>
            <a:pPr>
              <a:lnSpc>
                <a:spcPct val="130000"/>
              </a:lnSpc>
              <a:spcBef>
                <a:spcPts val="0"/>
              </a:spcBef>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3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An attitude measurement that taps into attitudes toward providing gender-affirming healthcare rather than just general attitudes towards transgender people may yield more accurate results.  </a:t>
            </a:r>
            <a:r>
              <a:rPr lang="en-US" dirty="0">
                <a:latin typeface="Arial" panose="020B0604020202020204" pitchFamily="34" charset="0"/>
                <a:ea typeface="Calibri" panose="020F0502020204030204" pitchFamily="34" charset="0"/>
                <a:cs typeface="Arial" panose="020B0604020202020204" pitchFamily="34" charset="0"/>
              </a:rPr>
              <a:t>Baseline results may not be as positive. </a:t>
            </a: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30000"/>
              </a:lnSpc>
              <a:spcBef>
                <a:spcPts val="0"/>
              </a:spcBef>
            </a:pPr>
            <a:endParaRPr lang="en-US" dirty="0">
              <a:latin typeface="Arial" panose="020B0604020202020204" pitchFamily="34" charset="0"/>
              <a:cs typeface="Arial" panose="020B0604020202020204" pitchFamily="34" charset="0"/>
            </a:endParaRPr>
          </a:p>
          <a:p>
            <a:pPr>
              <a:lnSpc>
                <a:spcPct val="13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2857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9E736-95FB-68B0-0BC0-108E0ADCC68E}"/>
              </a:ext>
            </a:extLst>
          </p:cNvPr>
          <p:cNvSpPr>
            <a:spLocks noGrp="1"/>
          </p:cNvSpPr>
          <p:nvPr>
            <p:ph type="title"/>
          </p:nvPr>
        </p:nvSpPr>
        <p:spPr>
          <a:xfrm>
            <a:off x="2202448" y="7384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Discussion- Future Research</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52476EB-99DC-E5BA-9793-08A7025F28F8}"/>
              </a:ext>
            </a:extLst>
          </p:cNvPr>
          <p:cNvSpPr>
            <a:spLocks noGrp="1"/>
          </p:cNvSpPr>
          <p:nvPr>
            <p:ph idx="1"/>
          </p:nvPr>
        </p:nvSpPr>
        <p:spPr>
          <a:xfrm>
            <a:off x="2202448" y="1743074"/>
            <a:ext cx="9692640" cy="5114925"/>
          </a:xfrm>
          <a:solidFill>
            <a:schemeClr val="accent5">
              <a:lumMod val="20000"/>
              <a:lumOff val="80000"/>
              <a:alpha val="30000"/>
            </a:schemeClr>
          </a:solidFill>
        </p:spPr>
        <p:txBody>
          <a:bodyPr>
            <a:noAutofit/>
          </a:bodyPr>
          <a:lstStyle/>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This study can be </a:t>
            </a:r>
            <a:r>
              <a:rPr lang="en-US" dirty="0">
                <a:effectLst/>
                <a:latin typeface="Arial" panose="020B0604020202020204" pitchFamily="34" charset="0"/>
                <a:ea typeface="Calibri" panose="020F0502020204030204" pitchFamily="34" charset="0"/>
                <a:cs typeface="Arial" panose="020B0604020202020204" pitchFamily="34" charset="0"/>
              </a:rPr>
              <a:t>a foundation for future research in transgender health training. Future research can go in multiple directions, including replicating this study </a:t>
            </a:r>
            <a:r>
              <a:rPr lang="en-US" dirty="0">
                <a:latin typeface="Arial" panose="020B0604020202020204" pitchFamily="34" charset="0"/>
                <a:ea typeface="Calibri" panose="020F0502020204030204" pitchFamily="34" charset="0"/>
                <a:cs typeface="Arial" panose="020B0604020202020204" pitchFamily="34" charset="0"/>
              </a:rPr>
              <a:t>at</a:t>
            </a:r>
            <a:r>
              <a:rPr lang="en-US" dirty="0">
                <a:effectLst/>
                <a:latin typeface="Arial" panose="020B0604020202020204" pitchFamily="34" charset="0"/>
                <a:ea typeface="Calibri" panose="020F0502020204030204" pitchFamily="34" charset="0"/>
                <a:cs typeface="Arial" panose="020B0604020202020204" pitchFamily="34" charset="0"/>
              </a:rPr>
              <a:t> schools in diverse geographical locations and adding additional healthcare disciplines to the sampling frame.</a:t>
            </a: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THLS may demonstrate even more efficacy in facilitating change in more conservative communities, including possible statistically significant attitude change in communities where the attitudes are not as positive at baseline.</a:t>
            </a:r>
          </a:p>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Study</a:t>
            </a:r>
            <a:r>
              <a:rPr lang="en-US" dirty="0">
                <a:effectLst/>
                <a:latin typeface="Arial" panose="020B0604020202020204" pitchFamily="34" charset="0"/>
                <a:ea typeface="Calibri" panose="020F0502020204030204" pitchFamily="34" charset="0"/>
                <a:cs typeface="Arial" panose="020B0604020202020204" pitchFamily="34" charset="0"/>
              </a:rPr>
              <a:t> replications </a:t>
            </a:r>
            <a:r>
              <a:rPr lang="en-US" dirty="0">
                <a:latin typeface="Arial" panose="020B0604020202020204" pitchFamily="34" charset="0"/>
                <a:ea typeface="Calibri" panose="020F0502020204030204" pitchFamily="34" charset="0"/>
                <a:cs typeface="Arial" panose="020B0604020202020204" pitchFamily="34" charset="0"/>
              </a:rPr>
              <a:t>ideally should </a:t>
            </a:r>
            <a:r>
              <a:rPr lang="en-US" dirty="0">
                <a:effectLst/>
                <a:latin typeface="Arial" panose="020B0604020202020204" pitchFamily="34" charset="0"/>
                <a:ea typeface="Calibri" panose="020F0502020204030204" pitchFamily="34" charset="0"/>
                <a:cs typeface="Arial" panose="020B0604020202020204" pitchFamily="34" charset="0"/>
              </a:rPr>
              <a:t>include licensed healthcare professionals, who are already serving patients, not just students.</a:t>
            </a:r>
          </a:p>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There are a limited number of healthcare providers who are willing to prescribe hormones, therefore, one future study direction would be to create a sampling frame that includes only prescribers; licensed, resident, and student primary care medical doctors, nurse practitioners, and physician assistants.</a:t>
            </a: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8548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9E736-95FB-68B0-0BC0-108E0ADCC68E}"/>
              </a:ext>
            </a:extLst>
          </p:cNvPr>
          <p:cNvSpPr>
            <a:spLocks noGrp="1"/>
          </p:cNvSpPr>
          <p:nvPr>
            <p:ph type="title"/>
          </p:nvPr>
        </p:nvSpPr>
        <p:spPr>
          <a:xfrm>
            <a:off x="2202448" y="738410"/>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Concluding Remarks</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52476EB-99DC-E5BA-9793-08A7025F28F8}"/>
              </a:ext>
            </a:extLst>
          </p:cNvPr>
          <p:cNvSpPr>
            <a:spLocks noGrp="1"/>
          </p:cNvSpPr>
          <p:nvPr>
            <p:ph idx="1"/>
          </p:nvPr>
        </p:nvSpPr>
        <p:spPr>
          <a:xfrm>
            <a:off x="2202448" y="1743074"/>
            <a:ext cx="9692640" cy="5114925"/>
          </a:xfrm>
          <a:solidFill>
            <a:schemeClr val="accent5">
              <a:lumMod val="20000"/>
              <a:lumOff val="80000"/>
              <a:alpha val="30000"/>
            </a:schemeClr>
          </a:solidFill>
        </p:spPr>
        <p:txBody>
          <a:bodyPr>
            <a:noAutofit/>
          </a:bodyPr>
          <a:lstStyle/>
          <a:p>
            <a:pPr>
              <a:lnSpc>
                <a:spcPct val="120000"/>
              </a:lnSpc>
              <a:spcBef>
                <a:spcPts val="0"/>
              </a:spcBef>
            </a:pPr>
            <a:r>
              <a:rPr lang="en-US" dirty="0">
                <a:effectLst/>
                <a:latin typeface="Arial" panose="020B0604020202020204" pitchFamily="34" charset="0"/>
                <a:ea typeface="Calibri" panose="020F0502020204030204" pitchFamily="34" charset="0"/>
                <a:cs typeface="Arial" panose="020B0604020202020204" pitchFamily="34" charset="0"/>
              </a:rPr>
              <a:t>THLS’ efficacy will likely be enhanced with a more in-depth hormone module targeting prescribers and future prescribers and incorporating more videos with transgender patients’ personal stories, and other interactive activities, e.g., case studies and role plays.</a:t>
            </a:r>
          </a:p>
          <a:p>
            <a:pPr>
              <a:lnSpc>
                <a:spcPct val="120000"/>
              </a:lnSpc>
              <a:spcBef>
                <a:spcPts val="0"/>
              </a:spcBef>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Important to advocate for transgender health training for all health professions; university training and continuing education.</a:t>
            </a:r>
          </a:p>
          <a:p>
            <a:pPr>
              <a:lnSpc>
                <a:spcPct val="120000"/>
              </a:lnSpc>
              <a:spcBef>
                <a:spcPts val="0"/>
              </a:spcBef>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THLS could be easily incorporated into most university and continuing education curriculum as a solid foundational course in transgender health.  </a:t>
            </a:r>
          </a:p>
          <a:p>
            <a:pPr>
              <a:lnSpc>
                <a:spcPct val="120000"/>
              </a:lnSpc>
              <a:spcBef>
                <a:spcPts val="0"/>
              </a:spcBef>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THLS has the potential of expanding their curriculum to include more advanced training on the nuts and bolts of how to provide various gender-affirming healthcare </a:t>
            </a:r>
            <a:r>
              <a:rPr lang="en-US">
                <a:latin typeface="Arial" panose="020B0604020202020204" pitchFamily="34" charset="0"/>
                <a:ea typeface="Calibri" panose="020F0502020204030204" pitchFamily="34" charset="0"/>
                <a:cs typeface="Arial" panose="020B0604020202020204" pitchFamily="34" charset="0"/>
              </a:rPr>
              <a:t>interventions.</a:t>
            </a: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r>
              <a:rPr lang="en-US" dirty="0">
                <a:latin typeface="Arial" panose="020B0604020202020204" pitchFamily="34" charset="0"/>
                <a:ea typeface="Calibri" panose="020F0502020204030204" pitchFamily="34" charset="0"/>
                <a:cs typeface="Arial" panose="020B0604020202020204" pitchFamily="34" charset="0"/>
              </a:rPr>
              <a:t>This pilot study can serve as a guide for future studies as to what aspects of the research design worked and which could benefit from change; Ex. changing measurement instruments. </a:t>
            </a:r>
          </a:p>
          <a:p>
            <a:pPr marL="0" indent="0">
              <a:lnSpc>
                <a:spcPct val="120000"/>
              </a:lnSpc>
              <a:spcBef>
                <a:spcPts val="0"/>
              </a:spcBef>
              <a:buNone/>
            </a:pPr>
            <a:endParaRPr lang="en-US" dirty="0">
              <a:latin typeface="Arial" panose="020B0604020202020204" pitchFamily="34" charset="0"/>
              <a:ea typeface="Calibri" panose="020F0502020204030204" pitchFamily="34" charset="0"/>
              <a:cs typeface="Arial" panose="020B0604020202020204" pitchFamily="34" charset="0"/>
            </a:endParaRPr>
          </a:p>
          <a:p>
            <a:pPr marL="0" indent="0">
              <a:lnSpc>
                <a:spcPct val="120000"/>
              </a:lnSpc>
              <a:spcBef>
                <a:spcPts val="0"/>
              </a:spcBef>
              <a:buNone/>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5058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991A9-E6AE-A5CC-AD5A-954218F1AB37}"/>
              </a:ext>
            </a:extLst>
          </p:cNvPr>
          <p:cNvSpPr>
            <a:spLocks noGrp="1"/>
          </p:cNvSpPr>
          <p:nvPr>
            <p:ph type="title"/>
          </p:nvPr>
        </p:nvSpPr>
        <p:spPr>
          <a:xfrm>
            <a:off x="878426" y="2628899"/>
            <a:ext cx="2807750" cy="825223"/>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References </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13286D-5F80-ABCD-D894-55F6E932E19F}"/>
              </a:ext>
            </a:extLst>
          </p:cNvPr>
          <p:cNvSpPr>
            <a:spLocks noGrp="1"/>
          </p:cNvSpPr>
          <p:nvPr>
            <p:ph idx="1"/>
          </p:nvPr>
        </p:nvSpPr>
        <p:spPr>
          <a:xfrm>
            <a:off x="3836986" y="638175"/>
            <a:ext cx="8069263" cy="5766077"/>
          </a:xfrm>
        </p:spPr>
        <p:txBody>
          <a:bodyPr>
            <a:normAutofit fontScale="47500" lnSpcReduction="20000"/>
          </a:bodyPr>
          <a:lstStyle/>
          <a:p>
            <a:r>
              <a:rPr lang="en-US" sz="1800" dirty="0"/>
              <a:t>Ajzen, I. (1991). The theory of planned behavior. Organizational Behavior and Human Decision Processes, 50(2), 179–211. </a:t>
            </a:r>
            <a:r>
              <a:rPr lang="en-US" sz="1800" dirty="0">
                <a:hlinkClick r:id="rId2"/>
              </a:rPr>
              <a:t>https://doi.org/10.1016/0749-5978(91)90020-t</a:t>
            </a:r>
            <a:endParaRPr lang="en-US" sz="1800" dirty="0"/>
          </a:p>
          <a:p>
            <a:r>
              <a:rPr lang="en-US" sz="1800" dirty="0" err="1"/>
              <a:t>Bariola</a:t>
            </a:r>
            <a:r>
              <a:rPr lang="en-US" sz="1800" dirty="0"/>
              <a:t>, E., Lyons, A., Leonard, W., Pitts, M., Badcock, P., &amp; Couch, M. (2015). Demographic and psychosocial factors associated with psychological distress and resilience among transgender individuals. American Journal of Public Health, 105(10), 2108–2116. https://</a:t>
            </a:r>
            <a:r>
              <a:rPr lang="en-US" sz="1800" dirty="0" err="1"/>
              <a:t>doi.org</a:t>
            </a:r>
            <a:r>
              <a:rPr lang="en-US" sz="1800" dirty="0"/>
              <a:t>/10.2105/AJPH.2015.302763</a:t>
            </a:r>
          </a:p>
          <a:p>
            <a:r>
              <a:rPr lang="en-US" sz="1800" dirty="0"/>
              <a:t>Bauer, G. R., </a:t>
            </a:r>
            <a:r>
              <a:rPr lang="en-US" sz="1800" dirty="0" err="1"/>
              <a:t>Scheim</a:t>
            </a:r>
            <a:r>
              <a:rPr lang="en-US" sz="1800" dirty="0"/>
              <a:t>, A. I., </a:t>
            </a:r>
            <a:r>
              <a:rPr lang="en-US" sz="1800" dirty="0" err="1"/>
              <a:t>Pyne</a:t>
            </a:r>
            <a:r>
              <a:rPr lang="en-US" sz="1800" dirty="0"/>
              <a:t>, J., Travers, R., &amp; Hammond, R. (2015). Intervenable factors associated with suicide risk in transgender persons: A respondent driven sampling study in Ontario, Canada. BMC Public Health, 15(1). https://</a:t>
            </a:r>
            <a:r>
              <a:rPr lang="en-US" sz="1800" dirty="0" err="1"/>
              <a:t>doi.org</a:t>
            </a:r>
            <a:r>
              <a:rPr lang="en-US" sz="1800" dirty="0"/>
              <a:t>/10.1186/s12889-015-1867-2</a:t>
            </a:r>
          </a:p>
          <a:p>
            <a:r>
              <a:rPr lang="en-US" sz="1800" dirty="0"/>
              <a:t>Bellfield, B. (2017). Transgender healthcare in primary care: The impact of a brief educational intervention (10274457) [Doctoral dissertation, Brandman University]. ProQuest.</a:t>
            </a:r>
          </a:p>
          <a:p>
            <a:r>
              <a:rPr lang="en-US" sz="1800" dirty="0"/>
              <a:t>Butler, J. (1988). Performative acts and gender constitution: An essay in phenomenology and feminist theory. Theatre Journal, 40(4), 519. https://</a:t>
            </a:r>
            <a:r>
              <a:rPr lang="en-US" sz="1800" dirty="0" err="1"/>
              <a:t>doi.org</a:t>
            </a:r>
            <a:r>
              <a:rPr lang="en-US" sz="1800" dirty="0"/>
              <a:t>/10.2307/3207893</a:t>
            </a:r>
          </a:p>
          <a:p>
            <a:r>
              <a:rPr lang="en-US" sz="1800" dirty="0"/>
              <a:t>Chisolm-Straker, M., Jardine, L., </a:t>
            </a:r>
            <a:r>
              <a:rPr lang="en-US" sz="1800" dirty="0" err="1"/>
              <a:t>Bennouna</a:t>
            </a:r>
            <a:r>
              <a:rPr lang="en-US" sz="1800" dirty="0"/>
              <a:t>, C., </a:t>
            </a:r>
            <a:r>
              <a:rPr lang="en-US" sz="1800" dirty="0" err="1"/>
              <a:t>Morency</a:t>
            </a:r>
            <a:r>
              <a:rPr lang="en-US" sz="1800" dirty="0"/>
              <a:t>-Brassard, N., Coy, L., </a:t>
            </a:r>
            <a:r>
              <a:rPr lang="en-US" sz="1800" dirty="0" err="1"/>
              <a:t>Egemba</a:t>
            </a:r>
            <a:r>
              <a:rPr lang="en-US" sz="1800" dirty="0"/>
              <a:t>, M., &amp; Shearer, P. L. (2017). Transgender and gender-nonconforming in emergency departments: A qualitative report of patient experiences. Transgender Health, 2(1), 8–16. </a:t>
            </a:r>
            <a:r>
              <a:rPr lang="en-US" sz="1800" dirty="0">
                <a:hlinkClick r:id="rId3"/>
              </a:rPr>
              <a:t>https://doi.org/10.1089/trgh.2016.0026</a:t>
            </a:r>
            <a:endParaRPr lang="en-US" sz="1800" dirty="0"/>
          </a:p>
          <a:p>
            <a:r>
              <a:rPr lang="en-US" sz="1800" dirty="0" err="1"/>
              <a:t>Goldhammer</a:t>
            </a:r>
            <a:r>
              <a:rPr lang="en-US" sz="1800" dirty="0"/>
              <a:t>, H., </a:t>
            </a:r>
            <a:r>
              <a:rPr lang="en-US" sz="1800" dirty="0" err="1"/>
              <a:t>Maston</a:t>
            </a:r>
            <a:r>
              <a:rPr lang="en-US" sz="1800" dirty="0"/>
              <a:t>, E. D., </a:t>
            </a:r>
            <a:r>
              <a:rPr lang="en-US" sz="1800" dirty="0" err="1"/>
              <a:t>Kissock</a:t>
            </a:r>
            <a:r>
              <a:rPr lang="en-US" sz="1800" dirty="0"/>
              <a:t>, L. A., Davis, J. A., &amp; </a:t>
            </a:r>
            <a:r>
              <a:rPr lang="en-US" sz="1800" dirty="0" err="1"/>
              <a:t>Keuroghlian</a:t>
            </a:r>
            <a:r>
              <a:rPr lang="en-US" sz="1800" dirty="0"/>
              <a:t>, A. S. (2018). National findings from an LGBT healthcare organizational needs assessment. LGBT Health, 5(8), 461–468. </a:t>
            </a:r>
            <a:r>
              <a:rPr lang="en-US" sz="1800" dirty="0">
                <a:hlinkClick r:id="rId4"/>
              </a:rPr>
              <a:t>https://doi.org/10.1089/lgbt.2018.0118</a:t>
            </a:r>
            <a:endParaRPr lang="en-US" sz="1800" dirty="0"/>
          </a:p>
          <a:p>
            <a:r>
              <a:rPr lang="en-US" sz="1800" dirty="0"/>
              <a:t>Gonzales, G., &amp; Henning-Smith, C. (2017). Barriers to care among transgender and gender nonconforming adults. The Milbank Quarterly, 95(4), 726–748. https://doi.org/10.1111/1468-0009.12297</a:t>
            </a:r>
          </a:p>
          <a:p>
            <a:r>
              <a:rPr lang="en-US" sz="1800" dirty="0"/>
              <a:t>Gonzalez, M. C. (2020). Marriage and family therapists ' perceived competency to work with transgender clients [Doctoral Dissertation]. Pro-Quest.</a:t>
            </a:r>
          </a:p>
          <a:p>
            <a:r>
              <a:rPr lang="en-US" sz="1800" dirty="0"/>
              <a:t>Greene, J. C., </a:t>
            </a:r>
            <a:r>
              <a:rPr lang="en-US" sz="1800" dirty="0" err="1"/>
              <a:t>Caracelli</a:t>
            </a:r>
            <a:r>
              <a:rPr lang="en-US" sz="1800" dirty="0"/>
              <a:t>, V. J., &amp; Graham, W. F. (1989). Toward a conceptual framework for mixed-method evaluation designs. Educational Evaluation and Policy Analysis, 11(3), 255–274. </a:t>
            </a:r>
            <a:r>
              <a:rPr lang="en-US" sz="1800" dirty="0">
                <a:hlinkClick r:id="rId5"/>
              </a:rPr>
              <a:t>https://doi.org/10.3102/01623737011003255</a:t>
            </a:r>
            <a:endParaRPr lang="en-US" sz="1800" dirty="0"/>
          </a:p>
          <a:p>
            <a:r>
              <a:rPr lang="en-US" sz="1800" dirty="0"/>
              <a:t>Kanamori, Y., Cornelius-White, J. D., </a:t>
            </a:r>
            <a:r>
              <a:rPr lang="en-US" sz="1800" dirty="0" err="1"/>
              <a:t>Pegors</a:t>
            </a:r>
            <a:r>
              <a:rPr lang="en-US" sz="1800" dirty="0"/>
              <a:t>, T. K., Daniel, T., &amp; </a:t>
            </a:r>
            <a:r>
              <a:rPr lang="en-US" sz="1800" dirty="0" err="1"/>
              <a:t>Hulgus</a:t>
            </a:r>
            <a:r>
              <a:rPr lang="en-US" sz="1800" dirty="0"/>
              <a:t>, J. (2016). Development and validation of the transgender attitudes and beliefs scale. Archives of Sexual Behavior, 46(5), 1503–1515. </a:t>
            </a:r>
            <a:r>
              <a:rPr lang="en-US" sz="1800" dirty="0">
                <a:hlinkClick r:id="rId6"/>
              </a:rPr>
              <a:t>https://doi.org/10.1007/s10508-016-0840-1</a:t>
            </a:r>
            <a:endParaRPr lang="en-US" sz="1800" dirty="0"/>
          </a:p>
          <a:p>
            <a:r>
              <a:rPr lang="en-US" sz="1800" dirty="0" err="1"/>
              <a:t>Lelutiu</a:t>
            </a:r>
            <a:r>
              <a:rPr lang="en-US" sz="1800" dirty="0"/>
              <a:t>-Weinberger, C., Pollard-Thomas, P., Pagano, W., Levitt, N., Lopez, E. I., Golub, S. A., &amp; Radix, A. E. (2016). Implementation and evaluation of a pilot training to improve transgender competency among medical staff in an urban clinic. Transgender Health, 1(1), 45–53. </a:t>
            </a:r>
            <a:r>
              <a:rPr lang="en-US" sz="1800" dirty="0">
                <a:hlinkClick r:id="rId7"/>
              </a:rPr>
              <a:t>https://doi.org/10.1089/trgh.2015.0009</a:t>
            </a:r>
            <a:endParaRPr lang="en-US" sz="1800" dirty="0"/>
          </a:p>
          <a:p>
            <a:r>
              <a:rPr lang="en-US" sz="1800" dirty="0"/>
              <a:t>Saldana, J. (2021). The coding manual for qualitative researchers (4th ed.). SAGE Publications Ltd.</a:t>
            </a:r>
          </a:p>
          <a:p>
            <a:r>
              <a:rPr lang="en-US" sz="1800" dirty="0"/>
              <a:t>Schilt, K., &amp; Westbrook, L. (2009). Doing gender, doing heteronormativity. Gender &amp; Society, 23(4), 440–464. </a:t>
            </a:r>
            <a:r>
              <a:rPr lang="en-US" sz="1800" dirty="0">
                <a:hlinkClick r:id="rId8"/>
              </a:rPr>
              <a:t>https://doi.org/10.1177/0891243209340034</a:t>
            </a:r>
            <a:endParaRPr lang="en-US" sz="1800" dirty="0"/>
          </a:p>
          <a:p>
            <a:r>
              <a:rPr lang="en-US" sz="1800" dirty="0"/>
              <a:t>Shuster, S. M. (2021). Trans medicine. NYU Press.</a:t>
            </a:r>
          </a:p>
          <a:p>
            <a:r>
              <a:rPr lang="en-US" sz="1800" dirty="0"/>
              <a:t>Singer, R., Crane, B., Lemay, E. P., &amp; </a:t>
            </a:r>
            <a:r>
              <a:rPr lang="en-US" sz="1800" dirty="0" err="1"/>
              <a:t>Omary</a:t>
            </a:r>
            <a:r>
              <a:rPr lang="en-US" sz="1800" dirty="0"/>
              <a:t>, S. (2019). Improving the knowledge, attitudes, and behavioral intentions of perinatal care providers toward childbearing individuals identifying as LGBTQ: A quasi-experimental study. The Journal of Continuing Education in Nursing, 50(7), 303–312. https://doi.org/10.3928/00220124-20190612-05</a:t>
            </a:r>
          </a:p>
          <a:p>
            <a:endParaRPr lang="en-US" sz="1800" dirty="0"/>
          </a:p>
          <a:p>
            <a:pPr marL="0" indent="0">
              <a:buNone/>
            </a:pPr>
            <a:endParaRPr lang="en-US" sz="1800" dirty="0"/>
          </a:p>
          <a:p>
            <a:endParaRPr lang="en-EG" dirty="0"/>
          </a:p>
        </p:txBody>
      </p:sp>
    </p:spTree>
    <p:extLst>
      <p:ext uri="{BB962C8B-B14F-4D97-AF65-F5344CB8AC3E}">
        <p14:creationId xmlns:p14="http://schemas.microsoft.com/office/powerpoint/2010/main" val="13954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CBF403-C76E-28AD-5012-E1A61F69CD19}"/>
              </a:ext>
            </a:extLst>
          </p:cNvPr>
          <p:cNvSpPr>
            <a:spLocks noGrp="1"/>
          </p:cNvSpPr>
          <p:nvPr>
            <p:ph type="title"/>
          </p:nvPr>
        </p:nvSpPr>
        <p:spPr>
          <a:xfrm>
            <a:off x="1952626" y="446180"/>
            <a:ext cx="9855060" cy="1280890"/>
          </a:xfrm>
        </p:spPr>
        <p:txBody>
          <a:bodyPr anchor="ctr">
            <a:no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Background: Gender-Affirming HealthCare </a:t>
            </a:r>
            <a:br>
              <a:rPr lang="en-US" sz="3200" b="1" dirty="0">
                <a:solidFill>
                  <a:srgbClr val="7030A0"/>
                </a:solidFill>
                <a:latin typeface="Times New Roman" panose="02020603050405020304" pitchFamily="18" charset="0"/>
                <a:cs typeface="Times New Roman" panose="02020603050405020304" pitchFamily="18" charset="0"/>
              </a:rPr>
            </a:br>
            <a:r>
              <a:rPr lang="en-US" sz="3200" b="1" dirty="0">
                <a:solidFill>
                  <a:srgbClr val="7030A0"/>
                </a:solidFill>
                <a:latin typeface="Times New Roman" panose="02020603050405020304" pitchFamily="18" charset="0"/>
                <a:cs typeface="Times New Roman" panose="02020603050405020304" pitchFamily="18" charset="0"/>
              </a:rPr>
              <a:t>is Essential                      </a:t>
            </a:r>
          </a:p>
        </p:txBody>
      </p:sp>
      <p:sp>
        <p:nvSpPr>
          <p:cNvPr id="5" name="TextBox 4">
            <a:extLst>
              <a:ext uri="{FF2B5EF4-FFF2-40B4-BE49-F238E27FC236}">
                <a16:creationId xmlns:a16="http://schemas.microsoft.com/office/drawing/2014/main" id="{4C9CD289-F473-38C9-17BD-BF167906D901}"/>
              </a:ext>
            </a:extLst>
          </p:cNvPr>
          <p:cNvSpPr txBox="1"/>
          <p:nvPr/>
        </p:nvSpPr>
        <p:spPr>
          <a:xfrm>
            <a:off x="1952626" y="1904999"/>
            <a:ext cx="9692640" cy="4050596"/>
          </a:xfrm>
          <a:prstGeom prst="rect">
            <a:avLst/>
          </a:prstGeom>
          <a:solidFill>
            <a:schemeClr val="accent5">
              <a:lumMod val="20000"/>
              <a:lumOff val="80000"/>
              <a:alpha val="30000"/>
            </a:schemeClr>
          </a:solidFill>
        </p:spPr>
        <p:txBody>
          <a:bodyPr wrap="square">
            <a:spAutoFit/>
          </a:bodyPr>
          <a:lstStyle/>
          <a:p>
            <a:pPr>
              <a:lnSpc>
                <a:spcPct val="120000"/>
              </a:lnSpc>
            </a:pPr>
            <a:r>
              <a:rPr lang="en-US" b="0" i="0" dirty="0">
                <a:effectLst/>
                <a:latin typeface="Arial" panose="020B0604020202020204" pitchFamily="34" charset="0"/>
                <a:cs typeface="Arial" panose="020B0604020202020204" pitchFamily="34" charset="0"/>
              </a:rPr>
              <a:t>Gender-affirming healthcare is essential, and potentially lifesaving, for many transgender people.  Unfor</a:t>
            </a:r>
            <a:r>
              <a:rPr lang="en-US" dirty="0">
                <a:latin typeface="Arial" panose="020B0604020202020204" pitchFamily="34" charset="0"/>
                <a:cs typeface="Arial" panose="020B0604020202020204" pitchFamily="34" charset="0"/>
              </a:rPr>
              <a:t>tunately, there are not enough healthcare providers available to provide the care</a:t>
            </a:r>
            <a:r>
              <a:rPr lang="en-US" b="0" i="0" dirty="0">
                <a:effectLst/>
                <a:latin typeface="Arial" panose="020B0604020202020204" pitchFamily="34" charset="0"/>
                <a:cs typeface="Arial" panose="020B0604020202020204" pitchFamily="34" charset="0"/>
              </a:rPr>
              <a:t> transgender people need to live authentically in their gender identity </a:t>
            </a:r>
            <a:r>
              <a:rPr lang="en-US" dirty="0">
                <a:latin typeface="Arial" panose="020B0604020202020204" pitchFamily="34" charset="0"/>
                <a:cs typeface="Arial" panose="020B0604020202020204" pitchFamily="34" charset="0"/>
              </a:rPr>
              <a:t>(Puckett et al. 2018)</a:t>
            </a:r>
          </a:p>
          <a:p>
            <a:pPr>
              <a:lnSpc>
                <a:spcPct val="120000"/>
              </a:lnSpc>
            </a:pPr>
            <a:endParaRPr lang="en-US" dirty="0">
              <a:latin typeface="Arial" panose="020B0604020202020204" pitchFamily="34" charset="0"/>
              <a:cs typeface="Arial" panose="020B0604020202020204" pitchFamily="34" charset="0"/>
            </a:endParaRPr>
          </a:p>
          <a:p>
            <a:pPr>
              <a:lnSpc>
                <a:spcPct val="120000"/>
              </a:lnSpc>
            </a:pPr>
            <a:r>
              <a:rPr lang="en-US" b="0" i="0" dirty="0">
                <a:effectLst/>
                <a:latin typeface="Arial" panose="020B0604020202020204" pitchFamily="34" charset="0"/>
                <a:cs typeface="Arial" panose="020B0604020202020204" pitchFamily="34" charset="0"/>
              </a:rPr>
              <a:t>Gender-affirming healthcare encompasses a variety of interventions and is individualized to the needs of each transgender person. These include:</a:t>
            </a:r>
          </a:p>
          <a:p>
            <a:pPr>
              <a:lnSpc>
                <a:spcPct val="120000"/>
              </a:lnSpc>
            </a:pPr>
            <a:endParaRPr lang="en-US" dirty="0">
              <a:latin typeface="Arial" panose="020B0604020202020204" pitchFamily="34" charset="0"/>
              <a:cs typeface="Arial" panose="020B0604020202020204" pitchFamily="34" charset="0"/>
            </a:endParaRPr>
          </a:p>
          <a:p>
            <a:pPr marL="800100" lvl="1" indent="-342900">
              <a:lnSpc>
                <a:spcPct val="120000"/>
              </a:lnSpc>
              <a:buFont typeface="+mj-lt"/>
              <a:buAutoNum type="arabicPeriod"/>
            </a:pPr>
            <a:r>
              <a:rPr lang="en-US" b="0" i="0" dirty="0">
                <a:effectLst/>
                <a:latin typeface="Arial" panose="020B0604020202020204" pitchFamily="34" charset="0"/>
                <a:cs typeface="Arial" panose="020B0604020202020204" pitchFamily="34" charset="0"/>
              </a:rPr>
              <a:t>Transition-related healthcare that aligns bodies with gender identity (e.g., </a:t>
            </a:r>
            <a:r>
              <a:rPr lang="en-US" dirty="0">
                <a:latin typeface="Arial" panose="020B0604020202020204" pitchFamily="34" charset="0"/>
                <a:cs typeface="Arial" panose="020B0604020202020204" pitchFamily="34" charset="0"/>
              </a:rPr>
              <a:t>hormones, surgery)</a:t>
            </a:r>
            <a:endParaRPr lang="en-US" b="0" i="0" dirty="0">
              <a:effectLst/>
              <a:latin typeface="Arial" panose="020B0604020202020204" pitchFamily="34" charset="0"/>
              <a:cs typeface="Arial" panose="020B0604020202020204" pitchFamily="34" charset="0"/>
            </a:endParaRPr>
          </a:p>
          <a:p>
            <a:pPr marL="800100" lvl="1" indent="-342900">
              <a:lnSpc>
                <a:spcPct val="120000"/>
              </a:lnSpc>
              <a:buFont typeface="+mj-lt"/>
              <a:buAutoNum type="arabicPeriod"/>
            </a:pPr>
            <a:r>
              <a:rPr lang="en-US" b="0" i="0" dirty="0">
                <a:effectLst/>
                <a:latin typeface="Arial" panose="020B0604020202020204" pitchFamily="34" charset="0"/>
                <a:cs typeface="Arial" panose="020B0604020202020204" pitchFamily="34" charset="0"/>
              </a:rPr>
              <a:t>Gender-affirming communication that conveys a willingness to support </a:t>
            </a:r>
            <a:r>
              <a:rPr lang="en-US" dirty="0">
                <a:latin typeface="Arial" panose="020B0604020202020204" pitchFamily="34" charset="0"/>
                <a:cs typeface="Arial" panose="020B0604020202020204" pitchFamily="34" charset="0"/>
              </a:rPr>
              <a:t>individualized</a:t>
            </a:r>
            <a:r>
              <a:rPr lang="en-US" b="0" i="0" dirty="0">
                <a:effectLst/>
                <a:latin typeface="Arial" panose="020B0604020202020204" pitchFamily="34" charset="0"/>
                <a:cs typeface="Arial" panose="020B0604020202020204" pitchFamily="34" charset="0"/>
              </a:rPr>
              <a:t> transition process.</a:t>
            </a:r>
          </a:p>
          <a:p>
            <a:pPr marL="800100" lvl="1" indent="-342900">
              <a:lnSpc>
                <a:spcPct val="120000"/>
              </a:lnSpc>
              <a:buFont typeface="+mj-lt"/>
              <a:buAutoNum type="arabicPeriod"/>
            </a:pPr>
            <a:r>
              <a:rPr lang="en-US" dirty="0">
                <a:latin typeface="Arial" panose="020B0604020202020204" pitchFamily="34" charset="0"/>
                <a:cs typeface="Arial" panose="020B0604020202020204" pitchFamily="34" charset="0"/>
              </a:rPr>
              <a:t>Respectful communication, including pronouns.</a:t>
            </a:r>
            <a:endParaRPr lang="en-US" b="0"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1563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CBF403-C76E-28AD-5012-E1A61F69CD19}"/>
              </a:ext>
            </a:extLst>
          </p:cNvPr>
          <p:cNvSpPr>
            <a:spLocks noGrp="1"/>
          </p:cNvSpPr>
          <p:nvPr>
            <p:ph type="title"/>
          </p:nvPr>
        </p:nvSpPr>
        <p:spPr>
          <a:xfrm>
            <a:off x="2116673" y="624110"/>
            <a:ext cx="9692640" cy="1280890"/>
          </a:xfrm>
        </p:spPr>
        <p:txBody>
          <a:bodyPr anchor="ctr">
            <a:no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Background: Why Gender-Affirming Care is Essential </a:t>
            </a:r>
            <a:br>
              <a:rPr lang="en-US" sz="3200" b="1" dirty="0">
                <a:solidFill>
                  <a:srgbClr val="7030A0"/>
                </a:solidFill>
                <a:latin typeface="Times New Roman" panose="02020603050405020304" pitchFamily="18" charset="0"/>
                <a:cs typeface="Times New Roman" panose="02020603050405020304" pitchFamily="18" charset="0"/>
              </a:rPr>
            </a:br>
            <a:r>
              <a:rPr lang="en-US" sz="3200" b="1" dirty="0">
                <a:solidFill>
                  <a:srgbClr val="7030A0"/>
                </a:solidFill>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4C9CD289-F473-38C9-17BD-BF167906D901}"/>
              </a:ext>
            </a:extLst>
          </p:cNvPr>
          <p:cNvSpPr txBox="1"/>
          <p:nvPr/>
        </p:nvSpPr>
        <p:spPr>
          <a:xfrm>
            <a:off x="2116673" y="2181224"/>
            <a:ext cx="9692640" cy="2388539"/>
          </a:xfrm>
          <a:prstGeom prst="rect">
            <a:avLst/>
          </a:prstGeom>
          <a:solidFill>
            <a:schemeClr val="accent5">
              <a:lumMod val="20000"/>
              <a:lumOff val="80000"/>
              <a:alpha val="30000"/>
            </a:schemeClr>
          </a:solidFill>
        </p:spPr>
        <p:txBody>
          <a:bodyPr wrap="square">
            <a:spAutoFit/>
          </a:bodyPr>
          <a:lstStyle/>
          <a:p>
            <a:pPr marL="285750" indent="-285750">
              <a:lnSpc>
                <a:spcPct val="120000"/>
              </a:lnSpc>
              <a:buFont typeface="Wingdings 3" panose="05040102010807070707" pitchFamily="18" charset="2"/>
              <a:buChar char=""/>
            </a:pPr>
            <a:r>
              <a:rPr lang="en-US" b="0" i="0" dirty="0">
                <a:solidFill>
                  <a:srgbClr val="1A1A1A"/>
                </a:solidFill>
                <a:effectLst/>
                <a:latin typeface="Arial" panose="020B0604020202020204" pitchFamily="34" charset="0"/>
                <a:cs typeface="Arial" panose="020B0604020202020204" pitchFamily="34" charset="0"/>
              </a:rPr>
              <a:t>Research </a:t>
            </a:r>
            <a:r>
              <a:rPr lang="en-US" dirty="0">
                <a:solidFill>
                  <a:srgbClr val="1A1A1A"/>
                </a:solidFill>
                <a:latin typeface="Arial" panose="020B0604020202020204" pitchFamily="34" charset="0"/>
                <a:cs typeface="Arial" panose="020B0604020202020204" pitchFamily="34" charset="0"/>
              </a:rPr>
              <a:t>shows </a:t>
            </a:r>
            <a:r>
              <a:rPr lang="en-US" b="0" i="0" dirty="0">
                <a:solidFill>
                  <a:srgbClr val="1A1A1A"/>
                </a:solidFill>
                <a:effectLst/>
                <a:latin typeface="Arial" panose="020B0604020202020204" pitchFamily="34" charset="0"/>
                <a:cs typeface="Arial" panose="020B0604020202020204" pitchFamily="34" charset="0"/>
              </a:rPr>
              <a:t>that gender-affirming care reduces depression and suicide risk in transgender people (Moody et al. 2015) improving overall health and quality of life.</a:t>
            </a:r>
          </a:p>
          <a:p>
            <a:pPr marL="285750" indent="-285750">
              <a:lnSpc>
                <a:spcPct val="120000"/>
              </a:lnSpc>
              <a:buFont typeface="Wingdings 3" panose="05040102010807070707" pitchFamily="18" charset="2"/>
              <a:buChar char=""/>
            </a:pPr>
            <a:endParaRPr lang="en-US" dirty="0">
              <a:solidFill>
                <a:srgbClr val="1A1A1A"/>
              </a:solidFill>
              <a:latin typeface="Arial" panose="020B0604020202020204" pitchFamily="34" charset="0"/>
              <a:cs typeface="Arial" panose="020B0604020202020204" pitchFamily="34" charset="0"/>
            </a:endParaRPr>
          </a:p>
          <a:p>
            <a:pPr marL="285750" indent="-285750">
              <a:lnSpc>
                <a:spcPct val="120000"/>
              </a:lnSpc>
              <a:buFont typeface="Wingdings 3" panose="05040102010807070707" pitchFamily="18" charset="2"/>
              <a:buChar char=""/>
            </a:pPr>
            <a:r>
              <a:rPr lang="en-US" dirty="0">
                <a:solidFill>
                  <a:srgbClr val="1A1A1A"/>
                </a:solidFill>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ender-affirming healthcare empowers transgender people to live authentically and be recognized as the gender in which they identify with freedom from misgendering and gender policing.</a:t>
            </a:r>
          </a:p>
          <a:p>
            <a:pPr marL="285750" indent="-285750">
              <a:lnSpc>
                <a:spcPct val="120000"/>
              </a:lnSpc>
              <a:buFont typeface="Wingdings 3" panose="05040102010807070707" pitchFamily="18" charset="2"/>
              <a:buChar char=""/>
            </a:pPr>
            <a:endParaRPr lang="en-US"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21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2D13D2-AC40-D53C-4761-942EAEB11A11}"/>
              </a:ext>
            </a:extLst>
          </p:cNvPr>
          <p:cNvSpPr>
            <a:spLocks noGrp="1"/>
          </p:cNvSpPr>
          <p:nvPr>
            <p:ph type="title"/>
          </p:nvPr>
        </p:nvSpPr>
        <p:spPr>
          <a:xfrm>
            <a:off x="1907222" y="617444"/>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 Why Did I Choose This Topic?</a:t>
            </a:r>
          </a:p>
        </p:txBody>
      </p:sp>
      <p:sp>
        <p:nvSpPr>
          <p:cNvPr id="5" name="Content Placeholder 2">
            <a:extLst>
              <a:ext uri="{FF2B5EF4-FFF2-40B4-BE49-F238E27FC236}">
                <a16:creationId xmlns:a16="http://schemas.microsoft.com/office/drawing/2014/main" id="{4A405943-EAF1-9EFC-74BE-E8366B63CE9B}"/>
              </a:ext>
            </a:extLst>
          </p:cNvPr>
          <p:cNvSpPr>
            <a:spLocks noGrp="1"/>
          </p:cNvSpPr>
          <p:nvPr>
            <p:ph idx="1"/>
          </p:nvPr>
        </p:nvSpPr>
        <p:spPr>
          <a:xfrm>
            <a:off x="1907222" y="1709456"/>
            <a:ext cx="9692640" cy="4846320"/>
          </a:xfrm>
          <a:solidFill>
            <a:schemeClr val="accent5">
              <a:lumMod val="20000"/>
              <a:lumOff val="80000"/>
              <a:alpha val="30000"/>
            </a:schemeClr>
          </a:solidFill>
        </p:spPr>
        <p:txBody>
          <a:bodyPr>
            <a:noAutofit/>
          </a:bodyPr>
          <a:lstStyle/>
          <a:p>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i="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need to be able to go to the doctor and not have the anxiety of 'I'm deathly sick, but I don't want to have to go try to deal with all the hate at the doctor's office or all the discrimination against me… Just try to be more open-minded, and if you are not open-minded then still respect us and just kind of keep your mouth shut about it. I know it sounds harsh, but it's kind of hard to go to the doctor's office if you're hated there." </a:t>
            </a: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(Eisenberg et al., 2020, p. 1086).</a:t>
            </a:r>
          </a:p>
          <a:p>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p>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i="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 find the whole area difficult. Nobody really understands it.. So, part of me wants to sort of say like ‘Can't you just dress as a woman,' or ’be a tomboy and not have to get involved with hormones and stuff?” </a:t>
            </a: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(Poteat et al., 2013, p. 26</a:t>
            </a:r>
            <a:r>
              <a:rPr lang="en-GB"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dirty="0">
                <a:effectLst/>
                <a:latin typeface="Arial" panose="020B0604020202020204" pitchFamily="34" charset="0"/>
                <a:cs typeface="Arial" panose="020B0604020202020204" pitchFamily="34" charset="0"/>
              </a:rPr>
              <a:t> </a:t>
            </a:r>
          </a:p>
          <a:p>
            <a:endParaRPr lang="en-US" sz="1000" dirty="0">
              <a:effectLst/>
              <a:latin typeface="Arial" panose="020B0604020202020204" pitchFamily="34" charset="0"/>
              <a:cs typeface="Arial" panose="020B0604020202020204" pitchFamily="34" charset="0"/>
            </a:endParaRPr>
          </a:p>
          <a:p>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i="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 revealed my status, which no one usually knows until I tell them. And then things got weird. The doctors were very rude, barely treated me, and tried to get rid of me as quickly as possible. And worst of all, when I tried to use the woman’s restroom before I left, they threatened to call security on me. It was humiliating. I would die before I went back there again</a:t>
            </a: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(Chisolm-Straker et al., 2017, p. 12).</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7986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55D40F6-8A85-B76E-B876-2DEC0C973916}"/>
              </a:ext>
            </a:extLst>
          </p:cNvPr>
          <p:cNvSpPr>
            <a:spLocks noGrp="1"/>
          </p:cNvSpPr>
          <p:nvPr>
            <p:ph type="title"/>
          </p:nvPr>
        </p:nvSpPr>
        <p:spPr>
          <a:xfrm>
            <a:off x="2185035" y="573310"/>
            <a:ext cx="9692640" cy="1280890"/>
          </a:xfrm>
        </p:spPr>
        <p:txBody>
          <a:bodyPr>
            <a:no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Problem: Limited Access to Healthcare</a:t>
            </a:r>
          </a:p>
        </p:txBody>
      </p:sp>
      <p:sp>
        <p:nvSpPr>
          <p:cNvPr id="3" name="Content Placeholder 2">
            <a:extLst>
              <a:ext uri="{FF2B5EF4-FFF2-40B4-BE49-F238E27FC236}">
                <a16:creationId xmlns:a16="http://schemas.microsoft.com/office/drawing/2014/main" id="{3CCF7529-4CB9-7EFA-4B15-2446FE3C34B7}"/>
              </a:ext>
            </a:extLst>
          </p:cNvPr>
          <p:cNvSpPr>
            <a:spLocks noGrp="1"/>
          </p:cNvSpPr>
          <p:nvPr>
            <p:ph idx="1"/>
          </p:nvPr>
        </p:nvSpPr>
        <p:spPr>
          <a:xfrm>
            <a:off x="2185035" y="1990725"/>
            <a:ext cx="9692640" cy="4480560"/>
          </a:xfrm>
          <a:solidFill>
            <a:schemeClr val="accent5">
              <a:lumMod val="20000"/>
              <a:lumOff val="80000"/>
              <a:alpha val="30000"/>
            </a:schemeClr>
          </a:solidFill>
        </p:spPr>
        <p:txBody>
          <a:bodyPr>
            <a:noAutofit/>
          </a:bodyPr>
          <a:lstStyle/>
          <a:p>
            <a:pPr>
              <a:lnSpc>
                <a:spcPct val="120000"/>
              </a:lnSpc>
              <a:spcBef>
                <a:spcPts val="0"/>
              </a:spcBef>
            </a:pPr>
            <a:r>
              <a:rPr lang="en-US" dirty="0">
                <a:latin typeface="Arial" panose="020B0604020202020204" pitchFamily="34" charset="0"/>
                <a:cs typeface="Arial" panose="020B0604020202020204" pitchFamily="34" charset="0"/>
              </a:rPr>
              <a:t>Over 50% of transgender Americans delay necessary medical care compared to only 20% of their cisgender peers. </a:t>
            </a:r>
          </a:p>
          <a:p>
            <a:pPr>
              <a:lnSpc>
                <a:spcPct val="120000"/>
              </a:lnSpc>
              <a:spcBef>
                <a:spcPts val="0"/>
              </a:spcBef>
            </a:pPr>
            <a:r>
              <a:rPr lang="en-US" dirty="0">
                <a:latin typeface="Arial" panose="020B0604020202020204" pitchFamily="34" charset="0"/>
                <a:cs typeface="Arial" panose="020B0604020202020204" pitchFamily="34" charset="0"/>
              </a:rPr>
              <a:t>Transgender people often feel unsafe or unwelcome in healthcare settings.</a:t>
            </a:r>
          </a:p>
          <a:p>
            <a:pPr>
              <a:lnSpc>
                <a:spcPct val="120000"/>
              </a:lnSpc>
              <a:spcBef>
                <a:spcPts val="0"/>
              </a:spcBef>
            </a:pPr>
            <a:r>
              <a:rPr lang="en-US" dirty="0">
                <a:latin typeface="Arial" panose="020B0604020202020204" pitchFamily="34" charset="0"/>
                <a:cs typeface="Arial" panose="020B0604020202020204" pitchFamily="34" charset="0"/>
              </a:rPr>
              <a:t>Negative experiences include misgendering, intrusive and irrelevant personal questions, and providers with no experience in transgender health needs (Lambda Legal, 2010).</a:t>
            </a:r>
          </a:p>
          <a:p>
            <a:pPr lvl="0">
              <a:lnSpc>
                <a:spcPct val="120000"/>
              </a:lnSpc>
              <a:spcBef>
                <a:spcPts val="0"/>
              </a:spcBef>
            </a:pPr>
            <a:r>
              <a:rPr lang="en-US" dirty="0">
                <a:latin typeface="Arial" panose="020B0604020202020204" pitchFamily="34" charset="0"/>
                <a:cs typeface="Arial" panose="020B0604020202020204" pitchFamily="34" charset="0"/>
              </a:rPr>
              <a:t>In a national survey of healthcare barriers, 70% of 617 transgender respondents reported at least one instance of discrimination in a healthcare setting.</a:t>
            </a:r>
          </a:p>
          <a:p>
            <a:pPr lvl="0">
              <a:lnSpc>
                <a:spcPct val="120000"/>
              </a:lnSpc>
              <a:spcBef>
                <a:spcPts val="0"/>
              </a:spcBef>
            </a:pPr>
            <a:r>
              <a:rPr lang="en-US" dirty="0">
                <a:latin typeface="Arial" panose="020B0604020202020204" pitchFamily="34" charset="0"/>
                <a:cs typeface="Arial" panose="020B0604020202020204" pitchFamily="34" charset="0"/>
              </a:rPr>
              <a:t>57% of these respondents were refused transition related healthcare, and nearly 27% were refused any type of healthcare (Lambda Legal, 2010). </a:t>
            </a:r>
          </a:p>
          <a:p>
            <a:pPr lvl="0">
              <a:lnSpc>
                <a:spcPct val="120000"/>
              </a:lnSpc>
              <a:spcBef>
                <a:spcPts val="0"/>
              </a:spcBef>
            </a:pPr>
            <a:r>
              <a:rPr lang="en-US" dirty="0">
                <a:latin typeface="Arial" panose="020B0604020202020204" pitchFamily="34" charset="0"/>
                <a:cs typeface="Arial" panose="020B0604020202020204" pitchFamily="34" charset="0"/>
              </a:rPr>
              <a:t>201 of 256 transgender persons reported at least one barrier to access; the third most common being a lack of providers willing to provide gender-affirming healthcare, mostly because of lack of knowledge (Puckett et al., 2018)</a:t>
            </a:r>
          </a:p>
          <a:p>
            <a:pPr>
              <a:lnSpc>
                <a:spcPct val="120000"/>
              </a:lnSpc>
              <a:spcBef>
                <a:spcPts val="0"/>
              </a:spcBef>
            </a:pPr>
            <a:endParaRPr lang="en-US" dirty="0">
              <a:latin typeface="Arial" panose="020B0604020202020204" pitchFamily="34" charset="0"/>
              <a:cs typeface="Arial" panose="020B0604020202020204" pitchFamily="34" charset="0"/>
            </a:endParaRPr>
          </a:p>
          <a:p>
            <a:pPr>
              <a:lnSpc>
                <a:spcPct val="120000"/>
              </a:lnSpc>
              <a:spcBef>
                <a:spcPts val="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339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ABFC5-6CC4-E89B-89C8-06313D0354BE}"/>
              </a:ext>
            </a:extLst>
          </p:cNvPr>
          <p:cNvSpPr>
            <a:spLocks noGrp="1"/>
          </p:cNvSpPr>
          <p:nvPr>
            <p:ph type="title"/>
          </p:nvPr>
        </p:nvSpPr>
        <p:spPr>
          <a:xfrm>
            <a:off x="2269076" y="420633"/>
            <a:ext cx="9692640" cy="1280890"/>
          </a:xfrm>
        </p:spPr>
        <p:txBody>
          <a:bodyPr>
            <a:normAutofit/>
          </a:bodyPr>
          <a:lstStyle/>
          <a:p>
            <a:pPr algn="ctr"/>
            <a:r>
              <a:rPr lang="en-US" sz="3200" b="1" dirty="0">
                <a:solidFill>
                  <a:srgbClr val="7030A0"/>
                </a:solidFill>
                <a:latin typeface="Times New Roman" panose="02020603050405020304" pitchFamily="18" charset="0"/>
                <a:cs typeface="Times New Roman" panose="02020603050405020304" pitchFamily="18" charset="0"/>
              </a:rPr>
              <a:t>Why Are Healthcare Providers Reluctant to Provide Gender-Affirming Healthcare?</a:t>
            </a:r>
            <a:endParaRPr lang="en-EG" sz="32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A6A8DDA-2C70-9BA6-C2A0-20F44FE8CEE9}"/>
              </a:ext>
            </a:extLst>
          </p:cNvPr>
          <p:cNvSpPr>
            <a:spLocks noGrp="1"/>
          </p:cNvSpPr>
          <p:nvPr>
            <p:ph idx="1"/>
          </p:nvPr>
        </p:nvSpPr>
        <p:spPr>
          <a:xfrm>
            <a:off x="2269076" y="1777723"/>
            <a:ext cx="9692640" cy="4754880"/>
          </a:xfrm>
          <a:solidFill>
            <a:schemeClr val="accent5">
              <a:lumMod val="20000"/>
              <a:lumOff val="80000"/>
              <a:alpha val="30000"/>
            </a:schemeClr>
          </a:solidFill>
        </p:spPr>
        <p:txBody>
          <a:bodyPr>
            <a:noAutofit/>
          </a:bodyPr>
          <a:lstStyle/>
          <a:p>
            <a:pPr marL="0" indent="0">
              <a:lnSpc>
                <a:spcPct val="120000"/>
              </a:lnSpc>
              <a:spcBef>
                <a:spcPts val="0"/>
              </a:spcBef>
              <a:buNone/>
            </a:pPr>
            <a:r>
              <a:rPr lang="en-US" dirty="0">
                <a:latin typeface="Arial" panose="020B0604020202020204" pitchFamily="34" charset="0"/>
                <a:cs typeface="Arial" panose="020B0604020202020204" pitchFamily="34" charset="0"/>
              </a:rPr>
              <a:t>Limited </a:t>
            </a:r>
            <a:r>
              <a:rPr lang="en-US" b="1" u="sng" dirty="0">
                <a:latin typeface="Arial" panose="020B0604020202020204" pitchFamily="34" charset="0"/>
                <a:cs typeface="Arial" panose="020B0604020202020204" pitchFamily="34" charset="0"/>
              </a:rPr>
              <a:t>KNOWLEDGE </a:t>
            </a:r>
            <a:r>
              <a:rPr lang="en-US" b="1" dirty="0">
                <a:latin typeface="Arial" panose="020B0604020202020204" pitchFamily="34" charset="0"/>
                <a:cs typeface="Arial" panose="020B0604020202020204" pitchFamily="34" charset="0"/>
              </a:rPr>
              <a:t>of transgender health: </a:t>
            </a:r>
          </a:p>
          <a:p>
            <a:pPr marL="0" indent="0">
              <a:lnSpc>
                <a:spcPct val="120000"/>
              </a:lnSpc>
              <a:spcBef>
                <a:spcPts val="0"/>
              </a:spcBef>
              <a:buNone/>
            </a:pPr>
            <a:endParaRPr lang="en-US" b="1"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In multiple research studies, healthcare providers reported a lack of necessary training about transition-related healthcare (Puckett et al., 2018, McPhail et al., 2016, Paridiso &amp; Lally, 2018, Rider et al., 2019, Shuster, 2021)</a:t>
            </a:r>
          </a:p>
          <a:p>
            <a:pPr>
              <a:lnSpc>
                <a:spcPct val="120000"/>
              </a:lnSpc>
              <a:spcBef>
                <a:spcPts val="0"/>
              </a:spcBef>
              <a:buFont typeface="Wingdings 3" panose="05040102010807070707" pitchFamily="18" charset="2"/>
              <a:buChar char=""/>
            </a:pPr>
            <a:endParaRPr lang="en-US"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There are no requirements for transgender health training in university or healthcare training curriculum (Norwood et al., 2022; Van </a:t>
            </a:r>
            <a:r>
              <a:rPr lang="en-US" dirty="0" err="1">
                <a:latin typeface="Arial" panose="020B0604020202020204" pitchFamily="34" charset="0"/>
                <a:cs typeface="Arial" panose="020B0604020202020204" pitchFamily="34" charset="0"/>
              </a:rPr>
              <a:t>Heesewijk</a:t>
            </a:r>
            <a:r>
              <a:rPr lang="en-US" dirty="0">
                <a:latin typeface="Arial" panose="020B0604020202020204" pitchFamily="34" charset="0"/>
                <a:cs typeface="Arial" panose="020B0604020202020204" pitchFamily="34" charset="0"/>
              </a:rPr>
              <a:t> et al., 2022).  Most healthcare training programs still do not include transgender health education.  </a:t>
            </a:r>
          </a:p>
          <a:p>
            <a:pPr>
              <a:lnSpc>
                <a:spcPct val="120000"/>
              </a:lnSpc>
              <a:spcBef>
                <a:spcPts val="0"/>
              </a:spcBef>
              <a:buFont typeface="Wingdings 3" panose="05040102010807070707" pitchFamily="18" charset="2"/>
              <a:buChar char=""/>
            </a:pPr>
            <a:endParaRPr lang="en-US"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Nealy half of 67 internal medicine residents surveyed reported not receiving any transgender health education and had had no idea where to refer patients for gender-affirming healthcare (Johnston &amp; Shearer, 2017)</a:t>
            </a:r>
          </a:p>
          <a:p>
            <a:pPr>
              <a:lnSpc>
                <a:spcPct val="120000"/>
              </a:lnSpc>
              <a:spcBef>
                <a:spcPts val="0"/>
              </a:spcBef>
            </a:pPr>
            <a:endParaRPr lang="en-E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6786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ABFC5-6CC4-E89B-89C8-06313D0354BE}"/>
              </a:ext>
            </a:extLst>
          </p:cNvPr>
          <p:cNvSpPr>
            <a:spLocks noGrp="1"/>
          </p:cNvSpPr>
          <p:nvPr>
            <p:ph type="title"/>
          </p:nvPr>
        </p:nvSpPr>
        <p:spPr>
          <a:xfrm>
            <a:off x="2242184" y="440068"/>
            <a:ext cx="9664065" cy="1280890"/>
          </a:xfrm>
        </p:spPr>
        <p:txBody>
          <a:bodyPr>
            <a:noAutofit/>
          </a:bodyPr>
          <a:lstStyle/>
          <a:p>
            <a:pPr algn="ctr"/>
            <a:r>
              <a:rPr lang="en-US" sz="3200" dirty="0">
                <a:solidFill>
                  <a:srgbClr val="7030A0"/>
                </a:solidFill>
                <a:latin typeface="Times New Roman" panose="02020603050405020304" pitchFamily="18" charset="0"/>
                <a:cs typeface="Times New Roman" panose="02020603050405020304" pitchFamily="18" charset="0"/>
              </a:rPr>
              <a:t>Why Are Healthcare Providers Reluctant to Provide Gender-Affirming Healthcare?</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4A0B6822-D95E-D96F-4637-6A2A5A9A8681}"/>
              </a:ext>
            </a:extLst>
          </p:cNvPr>
          <p:cNvSpPr>
            <a:spLocks noGrp="1"/>
          </p:cNvSpPr>
          <p:nvPr>
            <p:ph idx="1"/>
          </p:nvPr>
        </p:nvSpPr>
        <p:spPr>
          <a:xfrm>
            <a:off x="2242184" y="1828415"/>
            <a:ext cx="9692640" cy="4589517"/>
          </a:xfrm>
          <a:solidFill>
            <a:schemeClr val="accent5">
              <a:lumMod val="20000"/>
              <a:lumOff val="80000"/>
              <a:alpha val="30000"/>
            </a:schemeClr>
          </a:solidFill>
        </p:spPr>
        <p:txBody>
          <a:bodyPr anchor="ctr">
            <a:noAutofit/>
          </a:bodyPr>
          <a:lstStyle/>
          <a:p>
            <a:pPr marL="0" indent="0">
              <a:lnSpc>
                <a:spcPct val="120000"/>
              </a:lnSpc>
              <a:spcBef>
                <a:spcPts val="0"/>
              </a:spcBef>
              <a:buNone/>
            </a:pPr>
            <a:r>
              <a:rPr lang="en-US" dirty="0">
                <a:latin typeface="Arial" panose="020B0604020202020204" pitchFamily="34" charset="0"/>
                <a:cs typeface="Arial" panose="020B0604020202020204" pitchFamily="34" charset="0"/>
              </a:rPr>
              <a:t>Limited </a:t>
            </a:r>
            <a:r>
              <a:rPr lang="en-US" b="1" dirty="0">
                <a:latin typeface="Arial" panose="020B0604020202020204" pitchFamily="34" charset="0"/>
                <a:cs typeface="Arial" panose="020B0604020202020204" pitchFamily="34" charset="0"/>
              </a:rPr>
              <a:t>PERCEIVED COMPETENCY, or confidence, in providing gender-affirming healthcare.</a:t>
            </a:r>
          </a:p>
          <a:p>
            <a:pPr marL="0" indent="0">
              <a:lnSpc>
                <a:spcPct val="120000"/>
              </a:lnSpc>
              <a:spcBef>
                <a:spcPts val="0"/>
              </a:spcBef>
              <a:buNone/>
            </a:pPr>
            <a:endParaRPr lang="en-US" b="1"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90% of 67 internal medicine residents surveyed indicated they feel uncomfortable prescribing gender-affirming hormone therapy, referring transgender people for gender-affirming surgery or giving health screenings to transgender people.</a:t>
            </a:r>
          </a:p>
          <a:p>
            <a:pPr>
              <a:lnSpc>
                <a:spcPct val="120000"/>
              </a:lnSpc>
              <a:spcBef>
                <a:spcPts val="0"/>
              </a:spcBef>
              <a:buFont typeface="Wingdings 3" panose="05040102010807070707" pitchFamily="18" charset="2"/>
              <a:buChar char=""/>
            </a:pPr>
            <a:endParaRPr lang="en-US"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Studies reveal that healthcare providers do not feel confident working with transgender patients for fear that they will offend them or appear ignorant by saying the wrong thing (Goldhammer et al., 2018, Paridiso &amp; Lally, 2018).</a:t>
            </a:r>
          </a:p>
          <a:p>
            <a:pPr>
              <a:lnSpc>
                <a:spcPct val="120000"/>
              </a:lnSpc>
              <a:spcBef>
                <a:spcPts val="0"/>
              </a:spcBef>
              <a:buFont typeface="Wingdings 3" panose="05040102010807070707" pitchFamily="18" charset="2"/>
              <a:buChar char=""/>
            </a:pPr>
            <a:endParaRPr lang="en-US"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dirty="0">
                <a:latin typeface="Arial" panose="020B0604020202020204" pitchFamily="34" charset="0"/>
                <a:cs typeface="Arial" panose="020B0604020202020204" pitchFamily="34" charset="0"/>
              </a:rPr>
              <a:t>Multiple physicians interviewed in two qualitative studies reported feeling incompetent in providing gender-affirming healthcare, especially hormone therapy, because the medical school did not prepare them (McPhail et al., 2016, Shuster, 2021).</a:t>
            </a:r>
          </a:p>
        </p:txBody>
      </p:sp>
    </p:spTree>
    <p:extLst>
      <p:ext uri="{BB962C8B-B14F-4D97-AF65-F5344CB8AC3E}">
        <p14:creationId xmlns:p14="http://schemas.microsoft.com/office/powerpoint/2010/main" val="145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77AEA-8F40-5474-8A91-640B71B3F356}"/>
              </a:ext>
            </a:extLst>
          </p:cNvPr>
          <p:cNvSpPr>
            <a:spLocks noGrp="1"/>
          </p:cNvSpPr>
          <p:nvPr>
            <p:ph type="title"/>
          </p:nvPr>
        </p:nvSpPr>
        <p:spPr>
          <a:xfrm>
            <a:off x="2285999" y="624110"/>
            <a:ext cx="9692640" cy="1280890"/>
          </a:xfrm>
        </p:spPr>
        <p:txBody>
          <a:bodyPr>
            <a:normAutofit/>
          </a:bodyPr>
          <a:lstStyle/>
          <a:p>
            <a:pPr algn="ctr"/>
            <a:r>
              <a:rPr lang="en-US" sz="3200" dirty="0">
                <a:solidFill>
                  <a:srgbClr val="7030A0"/>
                </a:solidFill>
                <a:latin typeface="Times New Roman" panose="02020603050405020304" pitchFamily="18" charset="0"/>
                <a:cs typeface="Times New Roman" panose="02020603050405020304" pitchFamily="18" charset="0"/>
              </a:rPr>
              <a:t>Why Are Healthcare Providers Reluctant to Provide Gender-Affirming Healthcare?</a:t>
            </a:r>
            <a:endParaRPr lang="en-EG" sz="32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2E1B4AF-6E8F-2226-7F4E-BB22287655A9}"/>
              </a:ext>
            </a:extLst>
          </p:cNvPr>
          <p:cNvSpPr>
            <a:spLocks noGrp="1"/>
          </p:cNvSpPr>
          <p:nvPr>
            <p:ph idx="1"/>
          </p:nvPr>
        </p:nvSpPr>
        <p:spPr>
          <a:xfrm>
            <a:off x="2285999" y="2009774"/>
            <a:ext cx="9692640" cy="4391025"/>
          </a:xfrm>
          <a:solidFill>
            <a:schemeClr val="accent5">
              <a:lumMod val="20000"/>
              <a:lumOff val="80000"/>
              <a:alpha val="30000"/>
            </a:schemeClr>
          </a:solidFill>
        </p:spPr>
        <p:txBody>
          <a:bodyPr>
            <a:noAutofit/>
          </a:bodyPr>
          <a:lstStyle/>
          <a:p>
            <a:pPr marL="0" indent="0">
              <a:lnSpc>
                <a:spcPct val="120000"/>
              </a:lnSpc>
              <a:spcBef>
                <a:spcPts val="0"/>
              </a:spcBef>
              <a:buNone/>
            </a:pPr>
            <a:r>
              <a:rPr lang="en-US" dirty="0">
                <a:latin typeface="Arial" panose="020B0604020202020204" pitchFamily="34" charset="0"/>
                <a:cs typeface="Arial" panose="020B0604020202020204" pitchFamily="34" charset="0"/>
              </a:rPr>
              <a:t>Limitations in </a:t>
            </a:r>
            <a:r>
              <a:rPr lang="en-US" b="1" dirty="0">
                <a:latin typeface="Arial" panose="020B0604020202020204" pitchFamily="34" charset="0"/>
                <a:cs typeface="Arial" panose="020B0604020202020204" pitchFamily="34" charset="0"/>
              </a:rPr>
              <a:t>ATTITUDES towards transgender people. </a:t>
            </a:r>
          </a:p>
          <a:p>
            <a:pPr marL="0" indent="0">
              <a:lnSpc>
                <a:spcPct val="120000"/>
              </a:lnSpc>
              <a:spcBef>
                <a:spcPts val="0"/>
              </a:spcBef>
              <a:buNone/>
            </a:pPr>
            <a:endParaRPr lang="en-US" b="1"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Shuster (2021) found their physician participants often engaged in 'trans exceptionalism' by gatekeeping and </a:t>
            </a:r>
            <a:r>
              <a:rPr lang="en-US" kern="0" dirty="0">
                <a:solidFill>
                  <a:srgbClr val="000000"/>
                </a:solidFill>
                <a:latin typeface="Arial" panose="020B0604020202020204" pitchFamily="34" charset="0"/>
                <a:ea typeface="Times New Roman" panose="02020603050405020304" pitchFamily="18" charset="0"/>
                <a:cs typeface="Arial" panose="020B0604020202020204" pitchFamily="34" charset="0"/>
              </a:rPr>
              <a:t>not </a:t>
            </a:r>
            <a:r>
              <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generalizing from cisgender to transgender patients. For example, holding the unrealistic expectation for transgender patients to be 100% certain beforehand about their decision to transition.</a:t>
            </a:r>
          </a:p>
          <a:p>
            <a:pPr>
              <a:lnSpc>
                <a:spcPct val="120000"/>
              </a:lnSpc>
              <a:spcBef>
                <a:spcPts val="0"/>
              </a:spcBef>
              <a:buFont typeface="Wingdings 3" panose="05040102010807070707" pitchFamily="18" charset="2"/>
              <a:buChar char="´"/>
            </a:pPr>
            <a:endParaRPr lang="en-US"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20000"/>
              </a:lnSpc>
              <a:spcBef>
                <a:spcPts val="0"/>
              </a:spcBef>
              <a:buFont typeface="Wingdings 3" panose="05040102010807070707" pitchFamily="18" charset="2"/>
              <a:buChar char="´"/>
            </a:pPr>
            <a:r>
              <a:rPr lang="en-US" kern="0" dirty="0">
                <a:solidFill>
                  <a:srgbClr val="000000"/>
                </a:solidFill>
                <a:latin typeface="Arial" panose="020B0604020202020204" pitchFamily="34" charset="0"/>
                <a:cs typeface="Arial" panose="020B0604020202020204" pitchFamily="34" charset="0"/>
              </a:rPr>
              <a:t>Shires et al., (2018) found that healthcare providers with elevated transphobia were less receptive to prescribing gender-affirming hormone therapy. </a:t>
            </a:r>
          </a:p>
          <a:p>
            <a:pPr>
              <a:lnSpc>
                <a:spcPct val="120000"/>
              </a:lnSpc>
              <a:spcBef>
                <a:spcPts val="0"/>
              </a:spcBef>
              <a:buFont typeface="Wingdings 3" panose="05040102010807070707" pitchFamily="18" charset="2"/>
              <a:buChar char="´"/>
            </a:pPr>
            <a:endParaRPr lang="en-US" kern="0" dirty="0">
              <a:solidFill>
                <a:srgbClr val="000000"/>
              </a:solidFill>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n-US" kern="0" dirty="0">
                <a:solidFill>
                  <a:srgbClr val="000000"/>
                </a:solidFill>
                <a:latin typeface="Arial" panose="020B0604020202020204" pitchFamily="34" charset="0"/>
                <a:cs typeface="Arial" panose="020B0604020202020204" pitchFamily="34" charset="0"/>
              </a:rPr>
              <a:t>Most providers surveyed by </a:t>
            </a:r>
            <a:r>
              <a:rPr lang="en-US" kern="0" dirty="0" err="1">
                <a:solidFill>
                  <a:srgbClr val="000000"/>
                </a:solidFill>
                <a:latin typeface="Arial" panose="020B0604020202020204" pitchFamily="34" charset="0"/>
                <a:cs typeface="Arial" panose="020B0604020202020204" pitchFamily="34" charset="0"/>
              </a:rPr>
              <a:t>Goldhammer</a:t>
            </a:r>
            <a:r>
              <a:rPr lang="en-US" kern="0" dirty="0">
                <a:solidFill>
                  <a:srgbClr val="000000"/>
                </a:solidFill>
                <a:latin typeface="Arial" panose="020B0604020202020204" pitchFamily="34" charset="0"/>
                <a:cs typeface="Arial" panose="020B0604020202020204" pitchFamily="34" charset="0"/>
              </a:rPr>
              <a:t> et al. (2018) reported rarely discussing gender identity, or sexual orientation, because they believe it is irrelevant or do not wish to offend.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774797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themeOverride>
</file>

<file path=docProps/app.xml><?xml version="1.0" encoding="utf-8"?>
<Properties xmlns="http://schemas.openxmlformats.org/officeDocument/2006/extended-properties" xmlns:vt="http://schemas.openxmlformats.org/officeDocument/2006/docPropsVTypes">
  <Template/>
  <TotalTime>1532</TotalTime>
  <Words>13717</Words>
  <Application>Microsoft Macintosh PowerPoint</Application>
  <PresentationFormat>Widescreen</PresentationFormat>
  <Paragraphs>474</Paragraphs>
  <Slides>27</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Times New Roman</vt:lpstr>
      <vt:lpstr>Wingdings 3</vt:lpstr>
      <vt:lpstr>Wisp</vt:lpstr>
      <vt:lpstr>  Effectiveness of Transgender Health Training on Healthcare Students’  Knowledge, Attitudes, &amp; Perceived Competency  Providing Gender-Affirming Healthcare  </vt:lpstr>
      <vt:lpstr>The Study- In a Nutshell</vt:lpstr>
      <vt:lpstr>Background: Gender-Affirming HealthCare  is Essential                      </vt:lpstr>
      <vt:lpstr>Background: Why Gender-Affirming Care is Essential                        </vt:lpstr>
      <vt:lpstr> Why Did I Choose This Topic?</vt:lpstr>
      <vt:lpstr>Problem: Limited Access to Healthcare</vt:lpstr>
      <vt:lpstr>Why Are Healthcare Providers Reluctant to Provide Gender-Affirming Healthcare?</vt:lpstr>
      <vt:lpstr>Why Are Healthcare Providers Reluctant to Provide Gender-Affirming Healthcare?</vt:lpstr>
      <vt:lpstr>Why Are Healthcare Providers Reluctant to Provide Gender-Affirming Healthcare?</vt:lpstr>
      <vt:lpstr>Purpose of the Study</vt:lpstr>
      <vt:lpstr> Research Questions </vt:lpstr>
      <vt:lpstr>Methodology</vt:lpstr>
      <vt:lpstr> Methodology: Participants and Procedure</vt:lpstr>
      <vt:lpstr>Results- Quantitative Data</vt:lpstr>
      <vt:lpstr>Qualitative Data Analysis: Coding and Theming</vt:lpstr>
      <vt:lpstr>Qualitative Data Analysis- Key Themes</vt:lpstr>
      <vt:lpstr>Qualitative Data Analysis- Key Themes</vt:lpstr>
      <vt:lpstr>Qualitative Data Analysis- Key Themes</vt:lpstr>
      <vt:lpstr> Discussion: Making Sense of Attitude Change Findings </vt:lpstr>
      <vt:lpstr> Discussion: Making Sense of Knowledge Change Findings </vt:lpstr>
      <vt:lpstr> Discussion: Making Sense of Perceived Competency Change Findings </vt:lpstr>
      <vt:lpstr> Discussion: Strengths and Areas of Improvement for THLS</vt:lpstr>
      <vt:lpstr>           Discussion: Implications </vt:lpstr>
      <vt:lpstr> Discussion: Limitations and Considerations</vt:lpstr>
      <vt:lpstr> Discussion- Future Research</vt:lpstr>
      <vt:lpstr> Concluding Remarks</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Effectiveness of Transgender Health Training on Healthcare Students’ Knowledge, Attitudes &amp; Perceived Competency Providing Gender-Affirming Healthcare</dc:title>
  <dc:creator>Asmaa Elnagar</dc:creator>
  <cp:lastModifiedBy>Deborah Corey</cp:lastModifiedBy>
  <cp:revision>29</cp:revision>
  <dcterms:created xsi:type="dcterms:W3CDTF">2023-05-02T18:06:52Z</dcterms:created>
  <dcterms:modified xsi:type="dcterms:W3CDTF">2023-05-05T07:15:22Z</dcterms:modified>
</cp:coreProperties>
</file>